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Lst>
  <p:notesMasterIdLst>
    <p:notesMasterId r:id="rId16"/>
  </p:notesMasterIdLst>
  <p:handoutMasterIdLst>
    <p:handoutMasterId r:id="rId17"/>
  </p:handoutMasterIdLst>
  <p:sldIdLst>
    <p:sldId id="289" r:id="rId2"/>
    <p:sldId id="290" r:id="rId3"/>
    <p:sldId id="291" r:id="rId4"/>
    <p:sldId id="292" r:id="rId5"/>
    <p:sldId id="293" r:id="rId6"/>
    <p:sldId id="294" r:id="rId7"/>
    <p:sldId id="262" r:id="rId8"/>
    <p:sldId id="259" r:id="rId9"/>
    <p:sldId id="268" r:id="rId10"/>
    <p:sldId id="269" r:id="rId11"/>
    <p:sldId id="285" r:id="rId12"/>
    <p:sldId id="286" r:id="rId13"/>
    <p:sldId id="287"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4" userDrawn="1">
          <p15:clr>
            <a:srgbClr val="A4A3A4"/>
          </p15:clr>
        </p15:guide>
        <p15:guide id="2" orient="horz" pos="696" userDrawn="1">
          <p15:clr>
            <a:srgbClr val="A4A3A4"/>
          </p15:clr>
        </p15:guide>
        <p15:guide id="3" pos="6336" userDrawn="1">
          <p15:clr>
            <a:srgbClr val="A4A3A4"/>
          </p15:clr>
        </p15:guide>
        <p15:guide id="4" orient="horz" pos="2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56" d="100"/>
          <a:sy n="56" d="100"/>
        </p:scale>
        <p:origin x="992" y="44"/>
      </p:cViewPr>
      <p:guideLst>
        <p:guide orient="horz" pos="2664"/>
        <p:guide orient="horz" pos="696"/>
        <p:guide pos="6336"/>
        <p:guide orient="horz" pos="27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2972B-7F23-411C-B6C1-5A3AF04D991E}" type="doc">
      <dgm:prSet loTypeId="urn:microsoft.com/office/officeart/2008/layout/VerticalCurvedList" loCatId="list" qsTypeId="urn:microsoft.com/office/officeart/2005/8/quickstyle/simple2" qsCatId="simple" csTypeId="urn:microsoft.com/office/officeart/2005/8/colors/accent2_2" csCatId="accent2" phldr="1"/>
      <dgm:spPr/>
      <dgm:t>
        <a:bodyPr/>
        <a:lstStyle/>
        <a:p>
          <a:endParaRPr lang="en-US"/>
        </a:p>
      </dgm:t>
    </dgm:pt>
    <dgm:pt modelId="{3F7BFB60-4F89-41AE-A168-13471DDAC7F3}">
      <dgm:prSet phldrT="[Text]"/>
      <dgm:spPr/>
      <dgm:t>
        <a:bodyPr/>
        <a:lstStyle/>
        <a:p>
          <a:r>
            <a:rPr lang="fa-IR" b="1" dirty="0">
              <a:latin typeface="Arial" panose="020B0604020202020204" pitchFamily="34" charset="0"/>
              <a:cs typeface="Arial" panose="020B0604020202020204" pitchFamily="34" charset="0"/>
            </a:rPr>
            <a:t>1. مقدمه</a:t>
          </a:r>
          <a:endParaRPr lang="en-US" dirty="0">
            <a:latin typeface="Arial" panose="020B0604020202020204" pitchFamily="34" charset="0"/>
            <a:cs typeface="Arial" panose="020B0604020202020204" pitchFamily="34" charset="0"/>
          </a:endParaRPr>
        </a:p>
      </dgm:t>
    </dgm:pt>
    <dgm:pt modelId="{9D30CA92-E9A2-4942-86D7-9CE78FB48C52}" type="parTrans" cxnId="{492FDBD5-0E39-4587-BDEC-DC0F400A0BC9}">
      <dgm:prSet/>
      <dgm:spPr/>
      <dgm:t>
        <a:bodyPr/>
        <a:lstStyle/>
        <a:p>
          <a:endParaRPr lang="en-US"/>
        </a:p>
      </dgm:t>
    </dgm:pt>
    <dgm:pt modelId="{334F9D86-04D1-476E-AA8C-646BE347343C}" type="sibTrans" cxnId="{492FDBD5-0E39-4587-BDEC-DC0F400A0BC9}">
      <dgm:prSet/>
      <dgm:spPr/>
      <dgm:t>
        <a:bodyPr/>
        <a:lstStyle/>
        <a:p>
          <a:endParaRPr lang="en-US"/>
        </a:p>
      </dgm:t>
    </dgm:pt>
    <dgm:pt modelId="{B5711B6D-A3FF-4314-861D-319280B73C32}">
      <dgm:prSet phldrT="[Text]"/>
      <dgm:spPr/>
      <dgm:t>
        <a:bodyPr/>
        <a:lstStyle/>
        <a:p>
          <a:pPr rtl="1"/>
          <a:r>
            <a:rPr lang="fa-IR" b="1" dirty="0">
              <a:latin typeface="Arial" panose="020B0604020202020204" pitchFamily="34" charset="0"/>
              <a:cs typeface="Arial" panose="020B0604020202020204" pitchFamily="34" charset="0"/>
            </a:rPr>
            <a:t>2. آشنایی با تعاریف</a:t>
          </a:r>
          <a:endParaRPr lang="en-US" dirty="0">
            <a:latin typeface="Arial" panose="020B0604020202020204" pitchFamily="34" charset="0"/>
            <a:cs typeface="Arial" panose="020B0604020202020204" pitchFamily="34" charset="0"/>
          </a:endParaRPr>
        </a:p>
      </dgm:t>
    </dgm:pt>
    <dgm:pt modelId="{BC194571-84C9-4D4A-A7EF-F88F987CD97C}" type="parTrans" cxnId="{8C65816C-13E4-45A4-B8DA-9FD7B3E1493D}">
      <dgm:prSet/>
      <dgm:spPr/>
      <dgm:t>
        <a:bodyPr/>
        <a:lstStyle/>
        <a:p>
          <a:endParaRPr lang="en-US"/>
        </a:p>
      </dgm:t>
    </dgm:pt>
    <dgm:pt modelId="{D83B3355-A605-4640-A57D-F91CBD257610}" type="sibTrans" cxnId="{8C65816C-13E4-45A4-B8DA-9FD7B3E1493D}">
      <dgm:prSet/>
      <dgm:spPr/>
      <dgm:t>
        <a:bodyPr/>
        <a:lstStyle/>
        <a:p>
          <a:endParaRPr lang="en-US"/>
        </a:p>
      </dgm:t>
    </dgm:pt>
    <dgm:pt modelId="{454D7C40-2A0F-42DD-8882-4FB5F6DCE577}">
      <dgm:prSet phldrT="[Text]"/>
      <dgm:spPr/>
      <dgm:t>
        <a:bodyPr/>
        <a:lstStyle/>
        <a:p>
          <a:pPr rtl="1"/>
          <a:r>
            <a:rPr lang="fa-IR" b="1" dirty="0">
              <a:latin typeface="Arial" panose="020B0604020202020204" pitchFamily="34" charset="0"/>
              <a:cs typeface="Arial" panose="020B0604020202020204" pitchFamily="34" charset="0"/>
            </a:rPr>
            <a:t>3. اهمیت تقسیم بندی خودکار تصاویر</a:t>
          </a:r>
          <a:endParaRPr lang="en-US" dirty="0">
            <a:latin typeface="Arial" panose="020B0604020202020204" pitchFamily="34" charset="0"/>
            <a:cs typeface="Arial" panose="020B0604020202020204" pitchFamily="34" charset="0"/>
          </a:endParaRPr>
        </a:p>
      </dgm:t>
    </dgm:pt>
    <dgm:pt modelId="{6355D85A-3765-4AB7-900D-ABAE1CEEA484}" type="parTrans" cxnId="{794D5B69-83CD-46F4-9403-345D526C3AE9}">
      <dgm:prSet/>
      <dgm:spPr/>
      <dgm:t>
        <a:bodyPr/>
        <a:lstStyle/>
        <a:p>
          <a:endParaRPr lang="en-US"/>
        </a:p>
      </dgm:t>
    </dgm:pt>
    <dgm:pt modelId="{172847C8-D36B-4ADA-93D8-BBBB0120C18D}" type="sibTrans" cxnId="{794D5B69-83CD-46F4-9403-345D526C3AE9}">
      <dgm:prSet/>
      <dgm:spPr/>
      <dgm:t>
        <a:bodyPr/>
        <a:lstStyle/>
        <a:p>
          <a:endParaRPr lang="en-US"/>
        </a:p>
      </dgm:t>
    </dgm:pt>
    <dgm:pt modelId="{EA591295-E3F1-4BA2-99C9-DC1E549051DB}">
      <dgm:prSet/>
      <dgm:spPr/>
      <dgm:t>
        <a:bodyPr/>
        <a:lstStyle/>
        <a:p>
          <a:r>
            <a:rPr lang="fa-IR" dirty="0">
              <a:latin typeface="Arial" panose="020B0604020202020204" pitchFamily="34" charset="0"/>
              <a:cs typeface="Arial" panose="020B0604020202020204" pitchFamily="34" charset="0"/>
            </a:rPr>
            <a:t>4. روش های موجود</a:t>
          </a:r>
          <a:endParaRPr lang="en-US" dirty="0">
            <a:latin typeface="Arial" panose="020B0604020202020204" pitchFamily="34" charset="0"/>
            <a:cs typeface="Arial" panose="020B0604020202020204" pitchFamily="34" charset="0"/>
          </a:endParaRPr>
        </a:p>
      </dgm:t>
    </dgm:pt>
    <dgm:pt modelId="{5C31C194-C4AB-4530-A5B1-60C6100C89FC}" type="parTrans" cxnId="{5AE5B232-1120-4A57-A35B-BECE589A5080}">
      <dgm:prSet/>
      <dgm:spPr/>
      <dgm:t>
        <a:bodyPr/>
        <a:lstStyle/>
        <a:p>
          <a:endParaRPr lang="en-US"/>
        </a:p>
      </dgm:t>
    </dgm:pt>
    <dgm:pt modelId="{77676E91-FDC1-4B89-A391-D1DDBE0F4645}" type="sibTrans" cxnId="{5AE5B232-1120-4A57-A35B-BECE589A5080}">
      <dgm:prSet/>
      <dgm:spPr/>
      <dgm:t>
        <a:bodyPr/>
        <a:lstStyle/>
        <a:p>
          <a:endParaRPr lang="en-US"/>
        </a:p>
      </dgm:t>
    </dgm:pt>
    <dgm:pt modelId="{2C086AD5-69B7-4C0F-81B6-203D165EFAC8}">
      <dgm:prSet/>
      <dgm:spPr/>
      <dgm:t>
        <a:bodyPr/>
        <a:lstStyle/>
        <a:p>
          <a:r>
            <a:rPr lang="fa-IR" dirty="0">
              <a:latin typeface="Arial" panose="020B0604020202020204" pitchFamily="34" charset="0"/>
              <a:cs typeface="Arial" panose="020B0604020202020204" pitchFamily="34" charset="0"/>
            </a:rPr>
            <a:t>5. چالش های موجود</a:t>
          </a:r>
          <a:endParaRPr lang="en-US" dirty="0">
            <a:latin typeface="Arial" panose="020B0604020202020204" pitchFamily="34" charset="0"/>
            <a:cs typeface="Arial" panose="020B0604020202020204" pitchFamily="34" charset="0"/>
          </a:endParaRPr>
        </a:p>
      </dgm:t>
    </dgm:pt>
    <dgm:pt modelId="{AE716746-7031-4D43-89EE-C2BB221F7E0F}" type="parTrans" cxnId="{5FFFD63D-1DD1-40BF-9BB0-65BB4ABAEFF6}">
      <dgm:prSet/>
      <dgm:spPr/>
      <dgm:t>
        <a:bodyPr/>
        <a:lstStyle/>
        <a:p>
          <a:endParaRPr lang="en-US"/>
        </a:p>
      </dgm:t>
    </dgm:pt>
    <dgm:pt modelId="{095FA510-319E-46EA-B49A-9FA420DAA264}" type="sibTrans" cxnId="{5FFFD63D-1DD1-40BF-9BB0-65BB4ABAEFF6}">
      <dgm:prSet/>
      <dgm:spPr/>
      <dgm:t>
        <a:bodyPr/>
        <a:lstStyle/>
        <a:p>
          <a:endParaRPr lang="en-US"/>
        </a:p>
      </dgm:t>
    </dgm:pt>
    <dgm:pt modelId="{880AF534-9D97-4238-97EE-8A977B7982EA}">
      <dgm:prSet/>
      <dgm:spPr/>
      <dgm:t>
        <a:bodyPr/>
        <a:lstStyle/>
        <a:p>
          <a:r>
            <a:rPr lang="fa-IR" dirty="0">
              <a:latin typeface="Arial" panose="020B0604020202020204" pitchFamily="34" charset="0"/>
              <a:cs typeface="Arial" panose="020B0604020202020204" pitchFamily="34" charset="0"/>
            </a:rPr>
            <a:t>6. نتیجه گیری</a:t>
          </a:r>
          <a:endParaRPr lang="en-US" dirty="0">
            <a:latin typeface="Arial" panose="020B0604020202020204" pitchFamily="34" charset="0"/>
            <a:cs typeface="Arial" panose="020B0604020202020204" pitchFamily="34" charset="0"/>
          </a:endParaRPr>
        </a:p>
      </dgm:t>
    </dgm:pt>
    <dgm:pt modelId="{0723754F-C607-451E-91D0-5ECFF5FD5F01}" type="parTrans" cxnId="{B79DD343-F90F-4500-B2AF-62F962C5572D}">
      <dgm:prSet/>
      <dgm:spPr/>
      <dgm:t>
        <a:bodyPr/>
        <a:lstStyle/>
        <a:p>
          <a:endParaRPr lang="en-US"/>
        </a:p>
      </dgm:t>
    </dgm:pt>
    <dgm:pt modelId="{61A7DC35-758D-4ABF-BBED-7793C904B295}" type="sibTrans" cxnId="{B79DD343-F90F-4500-B2AF-62F962C5572D}">
      <dgm:prSet/>
      <dgm:spPr/>
      <dgm:t>
        <a:bodyPr/>
        <a:lstStyle/>
        <a:p>
          <a:endParaRPr lang="en-US"/>
        </a:p>
      </dgm:t>
    </dgm:pt>
    <dgm:pt modelId="{EFAAC9B8-97C1-4459-823F-9ED635388C6D}">
      <dgm:prSet/>
      <dgm:spPr/>
      <dgm:t>
        <a:bodyPr/>
        <a:lstStyle/>
        <a:p>
          <a:r>
            <a:rPr lang="fa-IR" dirty="0">
              <a:latin typeface="Arial" panose="020B0604020202020204" pitchFamily="34" charset="0"/>
              <a:cs typeface="Arial" panose="020B0604020202020204" pitchFamily="34" charset="0"/>
            </a:rPr>
            <a:t>7. مراجع</a:t>
          </a:r>
          <a:endParaRPr lang="en-US" dirty="0">
            <a:latin typeface="Arial" panose="020B0604020202020204" pitchFamily="34" charset="0"/>
            <a:cs typeface="Arial" panose="020B0604020202020204" pitchFamily="34" charset="0"/>
          </a:endParaRPr>
        </a:p>
      </dgm:t>
    </dgm:pt>
    <dgm:pt modelId="{EA895F00-B221-4E5A-9066-1C9ECC149A28}" type="parTrans" cxnId="{7DBD9041-A3D4-4860-88B7-368CF630D34C}">
      <dgm:prSet/>
      <dgm:spPr/>
      <dgm:t>
        <a:bodyPr/>
        <a:lstStyle/>
        <a:p>
          <a:endParaRPr lang="en-US"/>
        </a:p>
      </dgm:t>
    </dgm:pt>
    <dgm:pt modelId="{35368C8F-7239-43E1-967B-A28FF5799AE1}" type="sibTrans" cxnId="{7DBD9041-A3D4-4860-88B7-368CF630D34C}">
      <dgm:prSet/>
      <dgm:spPr/>
      <dgm:t>
        <a:bodyPr/>
        <a:lstStyle/>
        <a:p>
          <a:endParaRPr lang="en-US"/>
        </a:p>
      </dgm:t>
    </dgm:pt>
    <dgm:pt modelId="{09F0EC2E-360E-4AB4-9402-AA76FE028510}" type="pres">
      <dgm:prSet presAssocID="{ED12972B-7F23-411C-B6C1-5A3AF04D991E}" presName="Name0" presStyleCnt="0">
        <dgm:presLayoutVars>
          <dgm:chMax val="7"/>
          <dgm:chPref val="7"/>
          <dgm:dir val="rev"/>
        </dgm:presLayoutVars>
      </dgm:prSet>
      <dgm:spPr/>
    </dgm:pt>
    <dgm:pt modelId="{22AA2F09-D7B4-4439-954A-A9F7A5E81A1F}" type="pres">
      <dgm:prSet presAssocID="{ED12972B-7F23-411C-B6C1-5A3AF04D991E}" presName="Name1" presStyleCnt="0"/>
      <dgm:spPr/>
    </dgm:pt>
    <dgm:pt modelId="{67B40C60-CBA8-4613-9D09-5D8A83F93436}" type="pres">
      <dgm:prSet presAssocID="{ED12972B-7F23-411C-B6C1-5A3AF04D991E}" presName="cycle" presStyleCnt="0"/>
      <dgm:spPr/>
    </dgm:pt>
    <dgm:pt modelId="{9A21655A-B9B5-4466-813E-D1C4AA2D6EA5}" type="pres">
      <dgm:prSet presAssocID="{ED12972B-7F23-411C-B6C1-5A3AF04D991E}" presName="srcNode" presStyleLbl="node1" presStyleIdx="0" presStyleCnt="7"/>
      <dgm:spPr/>
    </dgm:pt>
    <dgm:pt modelId="{0B5AD09A-F4BD-4D6B-8F8F-98B9ACB6D905}" type="pres">
      <dgm:prSet presAssocID="{ED12972B-7F23-411C-B6C1-5A3AF04D991E}" presName="conn" presStyleLbl="parChTrans1D2" presStyleIdx="0" presStyleCnt="1"/>
      <dgm:spPr/>
    </dgm:pt>
    <dgm:pt modelId="{308473AF-5BF1-4292-8DEF-237E5685B187}" type="pres">
      <dgm:prSet presAssocID="{ED12972B-7F23-411C-B6C1-5A3AF04D991E}" presName="extraNode" presStyleLbl="node1" presStyleIdx="0" presStyleCnt="7"/>
      <dgm:spPr/>
    </dgm:pt>
    <dgm:pt modelId="{82C58186-6CB9-47CE-AD89-5DACD7338EE5}" type="pres">
      <dgm:prSet presAssocID="{ED12972B-7F23-411C-B6C1-5A3AF04D991E}" presName="dstNode" presStyleLbl="node1" presStyleIdx="0" presStyleCnt="7"/>
      <dgm:spPr/>
    </dgm:pt>
    <dgm:pt modelId="{35517629-07A7-490F-B20C-36E77201FA4A}" type="pres">
      <dgm:prSet presAssocID="{3F7BFB60-4F89-41AE-A168-13471DDAC7F3}" presName="text_1" presStyleLbl="node1" presStyleIdx="0" presStyleCnt="7">
        <dgm:presLayoutVars>
          <dgm:bulletEnabled val="1"/>
        </dgm:presLayoutVars>
      </dgm:prSet>
      <dgm:spPr/>
    </dgm:pt>
    <dgm:pt modelId="{4F99495C-5B3E-4FAA-A5ED-3205BD6FF181}" type="pres">
      <dgm:prSet presAssocID="{3F7BFB60-4F89-41AE-A168-13471DDAC7F3}" presName="accent_1" presStyleCnt="0"/>
      <dgm:spPr/>
    </dgm:pt>
    <dgm:pt modelId="{7DF8D33D-124D-410E-8F6F-074E9F254C8C}" type="pres">
      <dgm:prSet presAssocID="{3F7BFB60-4F89-41AE-A168-13471DDAC7F3}" presName="accentRepeatNode" presStyleLbl="solidFgAcc1" presStyleIdx="0" presStyleCnt="7"/>
      <dgm:spPr/>
    </dgm:pt>
    <dgm:pt modelId="{A2080D87-A210-40F7-91CF-001ADE32A51E}" type="pres">
      <dgm:prSet presAssocID="{B5711B6D-A3FF-4314-861D-319280B73C32}" presName="text_2" presStyleLbl="node1" presStyleIdx="1" presStyleCnt="7">
        <dgm:presLayoutVars>
          <dgm:bulletEnabled val="1"/>
        </dgm:presLayoutVars>
      </dgm:prSet>
      <dgm:spPr/>
    </dgm:pt>
    <dgm:pt modelId="{E5A9E8E1-4A86-4C1B-A6C2-2384F3AC4AE6}" type="pres">
      <dgm:prSet presAssocID="{B5711B6D-A3FF-4314-861D-319280B73C32}" presName="accent_2" presStyleCnt="0"/>
      <dgm:spPr/>
    </dgm:pt>
    <dgm:pt modelId="{90ADC377-298D-4DD2-B196-D9C221D28E60}" type="pres">
      <dgm:prSet presAssocID="{B5711B6D-A3FF-4314-861D-319280B73C32}" presName="accentRepeatNode" presStyleLbl="solidFgAcc1" presStyleIdx="1" presStyleCnt="7"/>
      <dgm:spPr/>
    </dgm:pt>
    <dgm:pt modelId="{C55DA27A-1ACB-45B4-B726-51EFD85488D0}" type="pres">
      <dgm:prSet presAssocID="{454D7C40-2A0F-42DD-8882-4FB5F6DCE577}" presName="text_3" presStyleLbl="node1" presStyleIdx="2" presStyleCnt="7">
        <dgm:presLayoutVars>
          <dgm:bulletEnabled val="1"/>
        </dgm:presLayoutVars>
      </dgm:prSet>
      <dgm:spPr/>
    </dgm:pt>
    <dgm:pt modelId="{22F1FDD4-2D7D-496C-A678-B9FEF0D3E0AD}" type="pres">
      <dgm:prSet presAssocID="{454D7C40-2A0F-42DD-8882-4FB5F6DCE577}" presName="accent_3" presStyleCnt="0"/>
      <dgm:spPr/>
    </dgm:pt>
    <dgm:pt modelId="{E8BCEC5F-6431-4E08-BFCB-EB328A633A15}" type="pres">
      <dgm:prSet presAssocID="{454D7C40-2A0F-42DD-8882-4FB5F6DCE577}" presName="accentRepeatNode" presStyleLbl="solidFgAcc1" presStyleIdx="2" presStyleCnt="7"/>
      <dgm:spPr/>
    </dgm:pt>
    <dgm:pt modelId="{749C907A-6153-4349-9ABC-E6D727E83940}" type="pres">
      <dgm:prSet presAssocID="{EA591295-E3F1-4BA2-99C9-DC1E549051DB}" presName="text_4" presStyleLbl="node1" presStyleIdx="3" presStyleCnt="7">
        <dgm:presLayoutVars>
          <dgm:bulletEnabled val="1"/>
        </dgm:presLayoutVars>
      </dgm:prSet>
      <dgm:spPr/>
    </dgm:pt>
    <dgm:pt modelId="{84CA7A1F-18CE-4216-BFEB-1BF36B3DE70F}" type="pres">
      <dgm:prSet presAssocID="{EA591295-E3F1-4BA2-99C9-DC1E549051DB}" presName="accent_4" presStyleCnt="0"/>
      <dgm:spPr/>
    </dgm:pt>
    <dgm:pt modelId="{6E804CBA-CE87-44B4-8992-2FFCEDD4BC88}" type="pres">
      <dgm:prSet presAssocID="{EA591295-E3F1-4BA2-99C9-DC1E549051DB}" presName="accentRepeatNode" presStyleLbl="solidFgAcc1" presStyleIdx="3" presStyleCnt="7"/>
      <dgm:spPr/>
    </dgm:pt>
    <dgm:pt modelId="{A72CAF8D-9F3B-488B-9BE2-7946D267984C}" type="pres">
      <dgm:prSet presAssocID="{2C086AD5-69B7-4C0F-81B6-203D165EFAC8}" presName="text_5" presStyleLbl="node1" presStyleIdx="4" presStyleCnt="7">
        <dgm:presLayoutVars>
          <dgm:bulletEnabled val="1"/>
        </dgm:presLayoutVars>
      </dgm:prSet>
      <dgm:spPr/>
    </dgm:pt>
    <dgm:pt modelId="{DECBE423-0B24-4E84-8499-66A569B6CAA0}" type="pres">
      <dgm:prSet presAssocID="{2C086AD5-69B7-4C0F-81B6-203D165EFAC8}" presName="accent_5" presStyleCnt="0"/>
      <dgm:spPr/>
    </dgm:pt>
    <dgm:pt modelId="{D66893FB-53AD-43FE-B032-97E35A004895}" type="pres">
      <dgm:prSet presAssocID="{2C086AD5-69B7-4C0F-81B6-203D165EFAC8}" presName="accentRepeatNode" presStyleLbl="solidFgAcc1" presStyleIdx="4" presStyleCnt="7"/>
      <dgm:spPr/>
    </dgm:pt>
    <dgm:pt modelId="{600FDE51-D398-4A09-9182-975CF606B292}" type="pres">
      <dgm:prSet presAssocID="{880AF534-9D97-4238-97EE-8A977B7982EA}" presName="text_6" presStyleLbl="node1" presStyleIdx="5" presStyleCnt="7" custLinFactNeighborX="-181">
        <dgm:presLayoutVars>
          <dgm:bulletEnabled val="1"/>
        </dgm:presLayoutVars>
      </dgm:prSet>
      <dgm:spPr/>
    </dgm:pt>
    <dgm:pt modelId="{E1F992B1-1ADE-4F45-A59E-6D2C6BBD6505}" type="pres">
      <dgm:prSet presAssocID="{880AF534-9D97-4238-97EE-8A977B7982EA}" presName="accent_6" presStyleCnt="0"/>
      <dgm:spPr/>
    </dgm:pt>
    <dgm:pt modelId="{D9312644-9EF9-416A-9806-C91E203DCBB2}" type="pres">
      <dgm:prSet presAssocID="{880AF534-9D97-4238-97EE-8A977B7982EA}" presName="accentRepeatNode" presStyleLbl="solidFgAcc1" presStyleIdx="5" presStyleCnt="7"/>
      <dgm:spPr/>
    </dgm:pt>
    <dgm:pt modelId="{9CC5FA06-91F3-4BF3-8044-B51D956940A9}" type="pres">
      <dgm:prSet presAssocID="{EFAAC9B8-97C1-4459-823F-9ED635388C6D}" presName="text_7" presStyleLbl="node1" presStyleIdx="6" presStyleCnt="7">
        <dgm:presLayoutVars>
          <dgm:bulletEnabled val="1"/>
        </dgm:presLayoutVars>
      </dgm:prSet>
      <dgm:spPr/>
    </dgm:pt>
    <dgm:pt modelId="{C3746965-4C5E-49EE-8B27-A45F812035BF}" type="pres">
      <dgm:prSet presAssocID="{EFAAC9B8-97C1-4459-823F-9ED635388C6D}" presName="accent_7" presStyleCnt="0"/>
      <dgm:spPr/>
    </dgm:pt>
    <dgm:pt modelId="{673FE02B-107E-4489-9F44-ABBB97911F64}" type="pres">
      <dgm:prSet presAssocID="{EFAAC9B8-97C1-4459-823F-9ED635388C6D}" presName="accentRepeatNode" presStyleLbl="solidFgAcc1" presStyleIdx="6" presStyleCnt="7"/>
      <dgm:spPr/>
    </dgm:pt>
  </dgm:ptLst>
  <dgm:cxnLst>
    <dgm:cxn modelId="{5AE5B232-1120-4A57-A35B-BECE589A5080}" srcId="{ED12972B-7F23-411C-B6C1-5A3AF04D991E}" destId="{EA591295-E3F1-4BA2-99C9-DC1E549051DB}" srcOrd="3" destOrd="0" parTransId="{5C31C194-C4AB-4530-A5B1-60C6100C89FC}" sibTransId="{77676E91-FDC1-4B89-A391-D1DDBE0F4645}"/>
    <dgm:cxn modelId="{5FFFD63D-1DD1-40BF-9BB0-65BB4ABAEFF6}" srcId="{ED12972B-7F23-411C-B6C1-5A3AF04D991E}" destId="{2C086AD5-69B7-4C0F-81B6-203D165EFAC8}" srcOrd="4" destOrd="0" parTransId="{AE716746-7031-4D43-89EE-C2BB221F7E0F}" sibTransId="{095FA510-319E-46EA-B49A-9FA420DAA264}"/>
    <dgm:cxn modelId="{7DBD9041-A3D4-4860-88B7-368CF630D34C}" srcId="{ED12972B-7F23-411C-B6C1-5A3AF04D991E}" destId="{EFAAC9B8-97C1-4459-823F-9ED635388C6D}" srcOrd="6" destOrd="0" parTransId="{EA895F00-B221-4E5A-9066-1C9ECC149A28}" sibTransId="{35368C8F-7239-43E1-967B-A28FF5799AE1}"/>
    <dgm:cxn modelId="{B79DD343-F90F-4500-B2AF-62F962C5572D}" srcId="{ED12972B-7F23-411C-B6C1-5A3AF04D991E}" destId="{880AF534-9D97-4238-97EE-8A977B7982EA}" srcOrd="5" destOrd="0" parTransId="{0723754F-C607-451E-91D0-5ECFF5FD5F01}" sibTransId="{61A7DC35-758D-4ABF-BBED-7793C904B295}"/>
    <dgm:cxn modelId="{794D5B69-83CD-46F4-9403-345D526C3AE9}" srcId="{ED12972B-7F23-411C-B6C1-5A3AF04D991E}" destId="{454D7C40-2A0F-42DD-8882-4FB5F6DCE577}" srcOrd="2" destOrd="0" parTransId="{6355D85A-3765-4AB7-900D-ABAE1CEEA484}" sibTransId="{172847C8-D36B-4ADA-93D8-BBBB0120C18D}"/>
    <dgm:cxn modelId="{DC0CA84A-2AB7-44E5-8D5C-0CEBA82C63E4}" type="presOf" srcId="{B5711B6D-A3FF-4314-861D-319280B73C32}" destId="{A2080D87-A210-40F7-91CF-001ADE32A51E}" srcOrd="0" destOrd="0" presId="urn:microsoft.com/office/officeart/2008/layout/VerticalCurvedList"/>
    <dgm:cxn modelId="{8C65816C-13E4-45A4-B8DA-9FD7B3E1493D}" srcId="{ED12972B-7F23-411C-B6C1-5A3AF04D991E}" destId="{B5711B6D-A3FF-4314-861D-319280B73C32}" srcOrd="1" destOrd="0" parTransId="{BC194571-84C9-4D4A-A7EF-F88F987CD97C}" sibTransId="{D83B3355-A605-4640-A57D-F91CBD257610}"/>
    <dgm:cxn modelId="{9BB8824D-48C4-46C2-85D3-9E45AABFCD9B}" type="presOf" srcId="{EA591295-E3F1-4BA2-99C9-DC1E549051DB}" destId="{749C907A-6153-4349-9ABC-E6D727E83940}" srcOrd="0" destOrd="0" presId="urn:microsoft.com/office/officeart/2008/layout/VerticalCurvedList"/>
    <dgm:cxn modelId="{B3034695-83B6-4A3E-95A6-C395EEDA26E5}" type="presOf" srcId="{3F7BFB60-4F89-41AE-A168-13471DDAC7F3}" destId="{35517629-07A7-490F-B20C-36E77201FA4A}" srcOrd="0" destOrd="0" presId="urn:microsoft.com/office/officeart/2008/layout/VerticalCurvedList"/>
    <dgm:cxn modelId="{DDD5109E-1086-4324-88A1-B03C9F34CEBC}" type="presOf" srcId="{454D7C40-2A0F-42DD-8882-4FB5F6DCE577}" destId="{C55DA27A-1ACB-45B4-B726-51EFD85488D0}" srcOrd="0" destOrd="0" presId="urn:microsoft.com/office/officeart/2008/layout/VerticalCurvedList"/>
    <dgm:cxn modelId="{DCA12FBA-DAD8-4C5B-B290-A01F2CCE3B23}" type="presOf" srcId="{880AF534-9D97-4238-97EE-8A977B7982EA}" destId="{600FDE51-D398-4A09-9182-975CF606B292}" srcOrd="0" destOrd="0" presId="urn:microsoft.com/office/officeart/2008/layout/VerticalCurvedList"/>
    <dgm:cxn modelId="{0541B7CA-3323-4D7B-BAB5-0DECD0E31ECB}" type="presOf" srcId="{ED12972B-7F23-411C-B6C1-5A3AF04D991E}" destId="{09F0EC2E-360E-4AB4-9402-AA76FE028510}" srcOrd="0" destOrd="0" presId="urn:microsoft.com/office/officeart/2008/layout/VerticalCurvedList"/>
    <dgm:cxn modelId="{7E9F31CC-BD93-4B17-B68F-CB02BBFF656B}" type="presOf" srcId="{EFAAC9B8-97C1-4459-823F-9ED635388C6D}" destId="{9CC5FA06-91F3-4BF3-8044-B51D956940A9}" srcOrd="0" destOrd="0" presId="urn:microsoft.com/office/officeart/2008/layout/VerticalCurvedList"/>
    <dgm:cxn modelId="{492FDBD5-0E39-4587-BDEC-DC0F400A0BC9}" srcId="{ED12972B-7F23-411C-B6C1-5A3AF04D991E}" destId="{3F7BFB60-4F89-41AE-A168-13471DDAC7F3}" srcOrd="0" destOrd="0" parTransId="{9D30CA92-E9A2-4942-86D7-9CE78FB48C52}" sibTransId="{334F9D86-04D1-476E-AA8C-646BE347343C}"/>
    <dgm:cxn modelId="{C84E47EF-F4CB-4BDC-AEFF-5DD712C94D4D}" type="presOf" srcId="{334F9D86-04D1-476E-AA8C-646BE347343C}" destId="{0B5AD09A-F4BD-4D6B-8F8F-98B9ACB6D905}" srcOrd="0" destOrd="0" presId="urn:microsoft.com/office/officeart/2008/layout/VerticalCurvedList"/>
    <dgm:cxn modelId="{EBBDE9FF-97AB-4F8E-90FF-00A94D3581BF}" type="presOf" srcId="{2C086AD5-69B7-4C0F-81B6-203D165EFAC8}" destId="{A72CAF8D-9F3B-488B-9BE2-7946D267984C}" srcOrd="0" destOrd="0" presId="urn:microsoft.com/office/officeart/2008/layout/VerticalCurvedList"/>
    <dgm:cxn modelId="{6788F51D-27BF-42A0-891E-3E78B95F6D8F}" type="presParOf" srcId="{09F0EC2E-360E-4AB4-9402-AA76FE028510}" destId="{22AA2F09-D7B4-4439-954A-A9F7A5E81A1F}" srcOrd="0" destOrd="0" presId="urn:microsoft.com/office/officeart/2008/layout/VerticalCurvedList"/>
    <dgm:cxn modelId="{65990C9C-DCAE-438D-868C-5CD6E24F8E10}" type="presParOf" srcId="{22AA2F09-D7B4-4439-954A-A9F7A5E81A1F}" destId="{67B40C60-CBA8-4613-9D09-5D8A83F93436}" srcOrd="0" destOrd="0" presId="urn:microsoft.com/office/officeart/2008/layout/VerticalCurvedList"/>
    <dgm:cxn modelId="{622264BD-B0EB-4D20-8896-E1D0B6431ECD}" type="presParOf" srcId="{67B40C60-CBA8-4613-9D09-5D8A83F93436}" destId="{9A21655A-B9B5-4466-813E-D1C4AA2D6EA5}" srcOrd="0" destOrd="0" presId="urn:microsoft.com/office/officeart/2008/layout/VerticalCurvedList"/>
    <dgm:cxn modelId="{69359CB5-25EF-4661-A159-E943C58A51F2}" type="presParOf" srcId="{67B40C60-CBA8-4613-9D09-5D8A83F93436}" destId="{0B5AD09A-F4BD-4D6B-8F8F-98B9ACB6D905}" srcOrd="1" destOrd="0" presId="urn:microsoft.com/office/officeart/2008/layout/VerticalCurvedList"/>
    <dgm:cxn modelId="{C1CAEC1F-9C9B-4952-8DA0-29AE7767583E}" type="presParOf" srcId="{67B40C60-CBA8-4613-9D09-5D8A83F93436}" destId="{308473AF-5BF1-4292-8DEF-237E5685B187}" srcOrd="2" destOrd="0" presId="urn:microsoft.com/office/officeart/2008/layout/VerticalCurvedList"/>
    <dgm:cxn modelId="{31E22F7C-E2E4-4405-9E30-B1E539BD44E6}" type="presParOf" srcId="{67B40C60-CBA8-4613-9D09-5D8A83F93436}" destId="{82C58186-6CB9-47CE-AD89-5DACD7338EE5}" srcOrd="3" destOrd="0" presId="urn:microsoft.com/office/officeart/2008/layout/VerticalCurvedList"/>
    <dgm:cxn modelId="{72E973B0-2983-4AC3-A761-F67D1CC58B80}" type="presParOf" srcId="{22AA2F09-D7B4-4439-954A-A9F7A5E81A1F}" destId="{35517629-07A7-490F-B20C-36E77201FA4A}" srcOrd="1" destOrd="0" presId="urn:microsoft.com/office/officeart/2008/layout/VerticalCurvedList"/>
    <dgm:cxn modelId="{86A230F1-8C14-4C9F-86F2-650D7D64952C}" type="presParOf" srcId="{22AA2F09-D7B4-4439-954A-A9F7A5E81A1F}" destId="{4F99495C-5B3E-4FAA-A5ED-3205BD6FF181}" srcOrd="2" destOrd="0" presId="urn:microsoft.com/office/officeart/2008/layout/VerticalCurvedList"/>
    <dgm:cxn modelId="{B90AAFDB-CC76-4AA2-9E92-2C01210127F3}" type="presParOf" srcId="{4F99495C-5B3E-4FAA-A5ED-3205BD6FF181}" destId="{7DF8D33D-124D-410E-8F6F-074E9F254C8C}" srcOrd="0" destOrd="0" presId="urn:microsoft.com/office/officeart/2008/layout/VerticalCurvedList"/>
    <dgm:cxn modelId="{A5FDAB9B-C8FD-4FDD-8AD4-5335DD66D4B3}" type="presParOf" srcId="{22AA2F09-D7B4-4439-954A-A9F7A5E81A1F}" destId="{A2080D87-A210-40F7-91CF-001ADE32A51E}" srcOrd="3" destOrd="0" presId="urn:microsoft.com/office/officeart/2008/layout/VerticalCurvedList"/>
    <dgm:cxn modelId="{EAF06DD1-092F-449A-8A9F-734C407E53DC}" type="presParOf" srcId="{22AA2F09-D7B4-4439-954A-A9F7A5E81A1F}" destId="{E5A9E8E1-4A86-4C1B-A6C2-2384F3AC4AE6}" srcOrd="4" destOrd="0" presId="urn:microsoft.com/office/officeart/2008/layout/VerticalCurvedList"/>
    <dgm:cxn modelId="{43ABC7A4-7C7D-43EC-AC27-39DD0B01792C}" type="presParOf" srcId="{E5A9E8E1-4A86-4C1B-A6C2-2384F3AC4AE6}" destId="{90ADC377-298D-4DD2-B196-D9C221D28E60}" srcOrd="0" destOrd="0" presId="urn:microsoft.com/office/officeart/2008/layout/VerticalCurvedList"/>
    <dgm:cxn modelId="{488804CB-ECBB-41C4-8CEF-CFBCCD4AF239}" type="presParOf" srcId="{22AA2F09-D7B4-4439-954A-A9F7A5E81A1F}" destId="{C55DA27A-1ACB-45B4-B726-51EFD85488D0}" srcOrd="5" destOrd="0" presId="urn:microsoft.com/office/officeart/2008/layout/VerticalCurvedList"/>
    <dgm:cxn modelId="{5FC3C7A0-45A9-45CF-9C83-BB65CED692E3}" type="presParOf" srcId="{22AA2F09-D7B4-4439-954A-A9F7A5E81A1F}" destId="{22F1FDD4-2D7D-496C-A678-B9FEF0D3E0AD}" srcOrd="6" destOrd="0" presId="urn:microsoft.com/office/officeart/2008/layout/VerticalCurvedList"/>
    <dgm:cxn modelId="{2FDC94A8-129B-46BA-988C-BBBF50A1F825}" type="presParOf" srcId="{22F1FDD4-2D7D-496C-A678-B9FEF0D3E0AD}" destId="{E8BCEC5F-6431-4E08-BFCB-EB328A633A15}" srcOrd="0" destOrd="0" presId="urn:microsoft.com/office/officeart/2008/layout/VerticalCurvedList"/>
    <dgm:cxn modelId="{AECFBFE4-0132-4694-BD1B-678616F01F5B}" type="presParOf" srcId="{22AA2F09-D7B4-4439-954A-A9F7A5E81A1F}" destId="{749C907A-6153-4349-9ABC-E6D727E83940}" srcOrd="7" destOrd="0" presId="urn:microsoft.com/office/officeart/2008/layout/VerticalCurvedList"/>
    <dgm:cxn modelId="{C8C34237-D905-4838-B752-A9D30CB9876E}" type="presParOf" srcId="{22AA2F09-D7B4-4439-954A-A9F7A5E81A1F}" destId="{84CA7A1F-18CE-4216-BFEB-1BF36B3DE70F}" srcOrd="8" destOrd="0" presId="urn:microsoft.com/office/officeart/2008/layout/VerticalCurvedList"/>
    <dgm:cxn modelId="{2BBF9EE5-2447-43C5-9828-4813E988C778}" type="presParOf" srcId="{84CA7A1F-18CE-4216-BFEB-1BF36B3DE70F}" destId="{6E804CBA-CE87-44B4-8992-2FFCEDD4BC88}" srcOrd="0" destOrd="0" presId="urn:microsoft.com/office/officeart/2008/layout/VerticalCurvedList"/>
    <dgm:cxn modelId="{3529AFD6-D4FD-4D0E-A4F9-3D2CEB34B761}" type="presParOf" srcId="{22AA2F09-D7B4-4439-954A-A9F7A5E81A1F}" destId="{A72CAF8D-9F3B-488B-9BE2-7946D267984C}" srcOrd="9" destOrd="0" presId="urn:microsoft.com/office/officeart/2008/layout/VerticalCurvedList"/>
    <dgm:cxn modelId="{D5382894-72B9-4148-9811-F331FBFDA003}" type="presParOf" srcId="{22AA2F09-D7B4-4439-954A-A9F7A5E81A1F}" destId="{DECBE423-0B24-4E84-8499-66A569B6CAA0}" srcOrd="10" destOrd="0" presId="urn:microsoft.com/office/officeart/2008/layout/VerticalCurvedList"/>
    <dgm:cxn modelId="{694E36A3-98FB-40E9-A1AC-F59044DE55B4}" type="presParOf" srcId="{DECBE423-0B24-4E84-8499-66A569B6CAA0}" destId="{D66893FB-53AD-43FE-B032-97E35A004895}" srcOrd="0" destOrd="0" presId="urn:microsoft.com/office/officeart/2008/layout/VerticalCurvedList"/>
    <dgm:cxn modelId="{FFEB740C-FBDE-47BF-B577-1F777AF149F4}" type="presParOf" srcId="{22AA2F09-D7B4-4439-954A-A9F7A5E81A1F}" destId="{600FDE51-D398-4A09-9182-975CF606B292}" srcOrd="11" destOrd="0" presId="urn:microsoft.com/office/officeart/2008/layout/VerticalCurvedList"/>
    <dgm:cxn modelId="{27D33D1E-9C82-4D81-BF78-BC6F5B643050}" type="presParOf" srcId="{22AA2F09-D7B4-4439-954A-A9F7A5E81A1F}" destId="{E1F992B1-1ADE-4F45-A59E-6D2C6BBD6505}" srcOrd="12" destOrd="0" presId="urn:microsoft.com/office/officeart/2008/layout/VerticalCurvedList"/>
    <dgm:cxn modelId="{0D6F6ACD-17AB-48DC-B280-17D61FAB7A9C}" type="presParOf" srcId="{E1F992B1-1ADE-4F45-A59E-6D2C6BBD6505}" destId="{D9312644-9EF9-416A-9806-C91E203DCBB2}" srcOrd="0" destOrd="0" presId="urn:microsoft.com/office/officeart/2008/layout/VerticalCurvedList"/>
    <dgm:cxn modelId="{1FAF725B-4D9D-41EB-8B08-A0CACC195E0E}" type="presParOf" srcId="{22AA2F09-D7B4-4439-954A-A9F7A5E81A1F}" destId="{9CC5FA06-91F3-4BF3-8044-B51D956940A9}" srcOrd="13" destOrd="0" presId="urn:microsoft.com/office/officeart/2008/layout/VerticalCurvedList"/>
    <dgm:cxn modelId="{E232B85E-C6CF-46C2-8E3E-7391367E175F}" type="presParOf" srcId="{22AA2F09-D7B4-4439-954A-A9F7A5E81A1F}" destId="{C3746965-4C5E-49EE-8B27-A45F812035BF}" srcOrd="14" destOrd="0" presId="urn:microsoft.com/office/officeart/2008/layout/VerticalCurvedList"/>
    <dgm:cxn modelId="{1821AF8D-60BE-407D-AF94-99635DDACB95}" type="presParOf" srcId="{C3746965-4C5E-49EE-8B27-A45F812035BF}" destId="{673FE02B-107E-4489-9F44-ABBB97911F6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B5795-E0BB-447D-AD2D-7B88C0A702A6}" type="doc">
      <dgm:prSet loTypeId="urn:microsoft.com/office/officeart/2005/8/layout/vList2" loCatId="list" qsTypeId="urn:microsoft.com/office/officeart/2005/8/quickstyle/simple2" qsCatId="simple" csTypeId="urn:microsoft.com/office/officeart/2005/8/colors/accent2_2" csCatId="accent2" phldr="1"/>
      <dgm:spPr/>
      <dgm:t>
        <a:bodyPr/>
        <a:lstStyle/>
        <a:p>
          <a:endParaRPr lang="en-US"/>
        </a:p>
      </dgm:t>
    </dgm:pt>
    <dgm:pt modelId="{B627A1D6-4F5A-456C-B3D9-AD735EF30D22}">
      <dgm:prSet phldrT="[Text]" custT="1"/>
      <dgm:spPr/>
      <dgm:t>
        <a:bodyPr/>
        <a:lstStyle/>
        <a:p>
          <a:pPr algn="r"/>
          <a:r>
            <a:rPr lang="fa-IR" sz="2000" b="1" dirty="0">
              <a:latin typeface="Arial" panose="020B0604020202020204" pitchFamily="34" charset="0"/>
              <a:cs typeface="Arial" panose="020B0604020202020204" pitchFamily="34" charset="0"/>
            </a:rPr>
            <a:t>1. ساختارکلی روش ها</a:t>
          </a:r>
          <a:endParaRPr lang="en-US" sz="2000" b="1" dirty="0">
            <a:latin typeface="Arial" panose="020B0604020202020204" pitchFamily="34" charset="0"/>
            <a:cs typeface="Arial" panose="020B0604020202020204" pitchFamily="34" charset="0"/>
          </a:endParaRPr>
        </a:p>
      </dgm:t>
    </dgm:pt>
    <dgm:pt modelId="{ADC8E9C0-86D6-4442-87E2-010BED05AF09}" type="parTrans" cxnId="{3E5AFE19-48FA-4E18-B2F6-78B0D2C0BBC6}">
      <dgm:prSet/>
      <dgm:spPr/>
      <dgm:t>
        <a:bodyPr/>
        <a:lstStyle/>
        <a:p>
          <a:endParaRPr lang="en-US"/>
        </a:p>
      </dgm:t>
    </dgm:pt>
    <dgm:pt modelId="{B90C081C-124E-47EC-AC21-0E747594B13A}" type="sibTrans" cxnId="{3E5AFE19-48FA-4E18-B2F6-78B0D2C0BBC6}">
      <dgm:prSet/>
      <dgm:spPr/>
      <dgm:t>
        <a:bodyPr/>
        <a:lstStyle/>
        <a:p>
          <a:endParaRPr lang="en-US"/>
        </a:p>
      </dgm:t>
    </dgm:pt>
    <dgm:pt modelId="{9182ED14-3272-48EF-9813-488AF7A0BB4D}">
      <dgm:prSet phldrT="[Text]" custT="1"/>
      <dgm:spPr/>
      <dgm:t>
        <a:bodyPr/>
        <a:lstStyle/>
        <a:p>
          <a:pPr algn="r"/>
          <a:r>
            <a:rPr lang="fa-IR" sz="2000" b="1" dirty="0">
              <a:latin typeface="Arial" panose="020B0604020202020204" pitchFamily="34" charset="0"/>
              <a:cs typeface="Arial" panose="020B0604020202020204" pitchFamily="34" charset="0"/>
            </a:rPr>
            <a:t>2. انواع روش ها</a:t>
          </a:r>
          <a:endParaRPr lang="en-US" sz="2000" b="1" dirty="0">
            <a:latin typeface="Arial" panose="020B0604020202020204" pitchFamily="34" charset="0"/>
            <a:cs typeface="Arial" panose="020B0604020202020204" pitchFamily="34" charset="0"/>
          </a:endParaRPr>
        </a:p>
      </dgm:t>
    </dgm:pt>
    <dgm:pt modelId="{D60DDB69-7B1F-491F-A22F-ADA8569372D6}" type="sibTrans" cxnId="{5E0810E4-2E8F-4C4B-A536-CFB2112610C4}">
      <dgm:prSet/>
      <dgm:spPr/>
      <dgm:t>
        <a:bodyPr/>
        <a:lstStyle/>
        <a:p>
          <a:endParaRPr lang="en-US"/>
        </a:p>
      </dgm:t>
    </dgm:pt>
    <dgm:pt modelId="{901BA1B8-6CAF-4D2D-B104-761790145F47}" type="parTrans" cxnId="{5E0810E4-2E8F-4C4B-A536-CFB2112610C4}">
      <dgm:prSet/>
      <dgm:spPr/>
      <dgm:t>
        <a:bodyPr/>
        <a:lstStyle/>
        <a:p>
          <a:endParaRPr lang="en-US"/>
        </a:p>
      </dgm:t>
    </dgm:pt>
    <dgm:pt modelId="{66B97B5C-AAA2-4BAE-B668-330D93341D69}">
      <dgm:prSet custT="1"/>
      <dgm:spPr/>
      <dgm:t>
        <a:bodyPr/>
        <a:lstStyle/>
        <a:p>
          <a:pPr algn="r"/>
          <a:r>
            <a:rPr lang="fa-IR" sz="2000" b="1" dirty="0">
              <a:latin typeface="Arial" panose="020B0604020202020204" pitchFamily="34" charset="0"/>
              <a:cs typeface="Arial" panose="020B0604020202020204" pitchFamily="34" charset="0"/>
            </a:rPr>
            <a:t>3. معرفی یک روش</a:t>
          </a:r>
          <a:endParaRPr lang="en-US" sz="2000" b="1" dirty="0">
            <a:latin typeface="Arial" panose="020B0604020202020204" pitchFamily="34" charset="0"/>
            <a:cs typeface="Arial" panose="020B0604020202020204" pitchFamily="34" charset="0"/>
          </a:endParaRPr>
        </a:p>
      </dgm:t>
    </dgm:pt>
    <dgm:pt modelId="{5F950D14-46D6-4D81-AC87-19E9DC8083AD}" type="parTrans" cxnId="{C1DA772B-590D-491A-812F-B467FA60FC6C}">
      <dgm:prSet/>
      <dgm:spPr/>
      <dgm:t>
        <a:bodyPr/>
        <a:lstStyle/>
        <a:p>
          <a:endParaRPr lang="en-US"/>
        </a:p>
      </dgm:t>
    </dgm:pt>
    <dgm:pt modelId="{491FD695-B67C-4B13-9612-307A18B61E21}" type="sibTrans" cxnId="{C1DA772B-590D-491A-812F-B467FA60FC6C}">
      <dgm:prSet/>
      <dgm:spPr/>
      <dgm:t>
        <a:bodyPr/>
        <a:lstStyle/>
        <a:p>
          <a:endParaRPr lang="en-US"/>
        </a:p>
      </dgm:t>
    </dgm:pt>
    <dgm:pt modelId="{B4E70CB0-44B5-4FAC-BBAA-A6AC59018C38}" type="pres">
      <dgm:prSet presAssocID="{443B5795-E0BB-447D-AD2D-7B88C0A702A6}" presName="linear" presStyleCnt="0">
        <dgm:presLayoutVars>
          <dgm:animLvl val="lvl"/>
          <dgm:resizeHandles val="exact"/>
        </dgm:presLayoutVars>
      </dgm:prSet>
      <dgm:spPr/>
    </dgm:pt>
    <dgm:pt modelId="{F66B3051-12BF-4DF6-BF18-5903D2363DD9}" type="pres">
      <dgm:prSet presAssocID="{B627A1D6-4F5A-456C-B3D9-AD735EF30D22}" presName="parentText" presStyleLbl="node1" presStyleIdx="0" presStyleCnt="3">
        <dgm:presLayoutVars>
          <dgm:chMax val="0"/>
          <dgm:bulletEnabled val="1"/>
        </dgm:presLayoutVars>
      </dgm:prSet>
      <dgm:spPr/>
    </dgm:pt>
    <dgm:pt modelId="{F8BB3E8D-128B-4EBB-8F0F-7D36100F904E}" type="pres">
      <dgm:prSet presAssocID="{B90C081C-124E-47EC-AC21-0E747594B13A}" presName="spacer" presStyleCnt="0"/>
      <dgm:spPr/>
    </dgm:pt>
    <dgm:pt modelId="{4AD9C031-0C8D-4E67-B7A1-9056F146C432}" type="pres">
      <dgm:prSet presAssocID="{9182ED14-3272-48EF-9813-488AF7A0BB4D}" presName="parentText" presStyleLbl="node1" presStyleIdx="1" presStyleCnt="3">
        <dgm:presLayoutVars>
          <dgm:chMax val="0"/>
          <dgm:bulletEnabled val="1"/>
        </dgm:presLayoutVars>
      </dgm:prSet>
      <dgm:spPr/>
    </dgm:pt>
    <dgm:pt modelId="{33B7941D-CD56-49C3-BF20-97B6A7EE2F0A}" type="pres">
      <dgm:prSet presAssocID="{D60DDB69-7B1F-491F-A22F-ADA8569372D6}" presName="spacer" presStyleCnt="0"/>
      <dgm:spPr/>
    </dgm:pt>
    <dgm:pt modelId="{E1B91F1E-49C6-484D-9534-F20D8598FC56}" type="pres">
      <dgm:prSet presAssocID="{66B97B5C-AAA2-4BAE-B668-330D93341D69}" presName="parentText" presStyleLbl="node1" presStyleIdx="2" presStyleCnt="3">
        <dgm:presLayoutVars>
          <dgm:chMax val="0"/>
          <dgm:bulletEnabled val="1"/>
        </dgm:presLayoutVars>
      </dgm:prSet>
      <dgm:spPr/>
    </dgm:pt>
  </dgm:ptLst>
  <dgm:cxnLst>
    <dgm:cxn modelId="{3E5AFE19-48FA-4E18-B2F6-78B0D2C0BBC6}" srcId="{443B5795-E0BB-447D-AD2D-7B88C0A702A6}" destId="{B627A1D6-4F5A-456C-B3D9-AD735EF30D22}" srcOrd="0" destOrd="0" parTransId="{ADC8E9C0-86D6-4442-87E2-010BED05AF09}" sibTransId="{B90C081C-124E-47EC-AC21-0E747594B13A}"/>
    <dgm:cxn modelId="{86101229-9BA5-46E1-978C-D84480F5511B}" type="presOf" srcId="{443B5795-E0BB-447D-AD2D-7B88C0A702A6}" destId="{B4E70CB0-44B5-4FAC-BBAA-A6AC59018C38}" srcOrd="0" destOrd="0" presId="urn:microsoft.com/office/officeart/2005/8/layout/vList2"/>
    <dgm:cxn modelId="{C1DA772B-590D-491A-812F-B467FA60FC6C}" srcId="{443B5795-E0BB-447D-AD2D-7B88C0A702A6}" destId="{66B97B5C-AAA2-4BAE-B668-330D93341D69}" srcOrd="2" destOrd="0" parTransId="{5F950D14-46D6-4D81-AC87-19E9DC8083AD}" sibTransId="{491FD695-B67C-4B13-9612-307A18B61E21}"/>
    <dgm:cxn modelId="{FCA4492E-AD97-41F9-806E-D95B520A9865}" type="presOf" srcId="{66B97B5C-AAA2-4BAE-B668-330D93341D69}" destId="{E1B91F1E-49C6-484D-9534-F20D8598FC56}" srcOrd="0" destOrd="0" presId="urn:microsoft.com/office/officeart/2005/8/layout/vList2"/>
    <dgm:cxn modelId="{7DD1E5C5-4A1B-4B70-951A-34D480F1D73D}" type="presOf" srcId="{9182ED14-3272-48EF-9813-488AF7A0BB4D}" destId="{4AD9C031-0C8D-4E67-B7A1-9056F146C432}" srcOrd="0" destOrd="0" presId="urn:microsoft.com/office/officeart/2005/8/layout/vList2"/>
    <dgm:cxn modelId="{5E0810E4-2E8F-4C4B-A536-CFB2112610C4}" srcId="{443B5795-E0BB-447D-AD2D-7B88C0A702A6}" destId="{9182ED14-3272-48EF-9813-488AF7A0BB4D}" srcOrd="1" destOrd="0" parTransId="{901BA1B8-6CAF-4D2D-B104-761790145F47}" sibTransId="{D60DDB69-7B1F-491F-A22F-ADA8569372D6}"/>
    <dgm:cxn modelId="{253F01F2-9F75-4651-99C3-B83C91E36809}" type="presOf" srcId="{B627A1D6-4F5A-456C-B3D9-AD735EF30D22}" destId="{F66B3051-12BF-4DF6-BF18-5903D2363DD9}" srcOrd="0" destOrd="0" presId="urn:microsoft.com/office/officeart/2005/8/layout/vList2"/>
    <dgm:cxn modelId="{D55BB32A-2477-4017-B25F-AAC65CB1378E}" type="presParOf" srcId="{B4E70CB0-44B5-4FAC-BBAA-A6AC59018C38}" destId="{F66B3051-12BF-4DF6-BF18-5903D2363DD9}" srcOrd="0" destOrd="0" presId="urn:microsoft.com/office/officeart/2005/8/layout/vList2"/>
    <dgm:cxn modelId="{38C581DC-D37F-40A3-9835-48A7D47689CD}" type="presParOf" srcId="{B4E70CB0-44B5-4FAC-BBAA-A6AC59018C38}" destId="{F8BB3E8D-128B-4EBB-8F0F-7D36100F904E}" srcOrd="1" destOrd="0" presId="urn:microsoft.com/office/officeart/2005/8/layout/vList2"/>
    <dgm:cxn modelId="{DA339BB2-D738-485A-9BA2-E03001EB2518}" type="presParOf" srcId="{B4E70CB0-44B5-4FAC-BBAA-A6AC59018C38}" destId="{4AD9C031-0C8D-4E67-B7A1-9056F146C432}" srcOrd="2" destOrd="0" presId="urn:microsoft.com/office/officeart/2005/8/layout/vList2"/>
    <dgm:cxn modelId="{34102D5C-285F-4F81-B629-595A63817D8D}" type="presParOf" srcId="{B4E70CB0-44B5-4FAC-BBAA-A6AC59018C38}" destId="{33B7941D-CD56-49C3-BF20-97B6A7EE2F0A}" srcOrd="3" destOrd="0" presId="urn:microsoft.com/office/officeart/2005/8/layout/vList2"/>
    <dgm:cxn modelId="{6EF8EC7C-B339-408F-B903-8047F9F3B692}" type="presParOf" srcId="{B4E70CB0-44B5-4FAC-BBAA-A6AC59018C38}" destId="{E1B91F1E-49C6-484D-9534-F20D8598FC56}"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AD09A-F4BD-4D6B-8F8F-98B9ACB6D905}">
      <dsp:nvSpPr>
        <dsp:cNvPr id="0" name=""/>
        <dsp:cNvSpPr/>
      </dsp:nvSpPr>
      <dsp:spPr>
        <a:xfrm>
          <a:off x="4730332" y="-940073"/>
          <a:ext cx="7314297" cy="7314297"/>
        </a:xfrm>
        <a:prstGeom prst="blockArc">
          <a:avLst>
            <a:gd name="adj1" fmla="val 8100000"/>
            <a:gd name="adj2" fmla="val 13500000"/>
            <a:gd name="adj3" fmla="val 295"/>
          </a:avLst>
        </a:pr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517629-07A7-490F-B20C-36E77201FA4A}">
      <dsp:nvSpPr>
        <dsp:cNvPr id="0" name=""/>
        <dsp:cNvSpPr/>
      </dsp:nvSpPr>
      <dsp:spPr>
        <a:xfrm>
          <a:off x="72545" y="247036"/>
          <a:ext cx="5450660"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1. مقدمه</a:t>
          </a:r>
          <a:endParaRPr lang="en-US" sz="2700" kern="1200" dirty="0">
            <a:latin typeface="Arial" panose="020B0604020202020204" pitchFamily="34" charset="0"/>
            <a:cs typeface="Arial" panose="020B0604020202020204" pitchFamily="34" charset="0"/>
          </a:endParaRPr>
        </a:p>
      </dsp:txBody>
      <dsp:txXfrm>
        <a:off x="72545" y="247036"/>
        <a:ext cx="5450660" cy="493855"/>
      </dsp:txXfrm>
    </dsp:sp>
    <dsp:sp modelId="{7DF8D33D-124D-410E-8F6F-074E9F254C8C}">
      <dsp:nvSpPr>
        <dsp:cNvPr id="0" name=""/>
        <dsp:cNvSpPr/>
      </dsp:nvSpPr>
      <dsp:spPr>
        <a:xfrm>
          <a:off x="5214546" y="185304"/>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80D87-A210-40F7-91CF-001ADE32A51E}">
      <dsp:nvSpPr>
        <dsp:cNvPr id="0" name=""/>
        <dsp:cNvSpPr/>
      </dsp:nvSpPr>
      <dsp:spPr>
        <a:xfrm>
          <a:off x="72545" y="988254"/>
          <a:ext cx="500342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rtl="1">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2. آشنایی با تعاریف</a:t>
          </a:r>
          <a:endParaRPr lang="en-US" sz="2700" kern="1200" dirty="0">
            <a:latin typeface="Arial" panose="020B0604020202020204" pitchFamily="34" charset="0"/>
            <a:cs typeface="Arial" panose="020B0604020202020204" pitchFamily="34" charset="0"/>
          </a:endParaRPr>
        </a:p>
      </dsp:txBody>
      <dsp:txXfrm>
        <a:off x="72545" y="988254"/>
        <a:ext cx="5003429" cy="493855"/>
      </dsp:txXfrm>
    </dsp:sp>
    <dsp:sp modelId="{90ADC377-298D-4DD2-B196-D9C221D28E60}">
      <dsp:nvSpPr>
        <dsp:cNvPr id="0" name=""/>
        <dsp:cNvSpPr/>
      </dsp:nvSpPr>
      <dsp:spPr>
        <a:xfrm>
          <a:off x="4767316" y="926522"/>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DA27A-1ACB-45B4-B726-51EFD85488D0}">
      <dsp:nvSpPr>
        <dsp:cNvPr id="0" name=""/>
        <dsp:cNvSpPr/>
      </dsp:nvSpPr>
      <dsp:spPr>
        <a:xfrm>
          <a:off x="72545" y="1728929"/>
          <a:ext cx="475834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rtl="1">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3. اهمیت تقسیم بندی خودکار تصاویر</a:t>
          </a:r>
          <a:endParaRPr lang="en-US" sz="2700" kern="1200" dirty="0">
            <a:latin typeface="Arial" panose="020B0604020202020204" pitchFamily="34" charset="0"/>
            <a:cs typeface="Arial" panose="020B0604020202020204" pitchFamily="34" charset="0"/>
          </a:endParaRPr>
        </a:p>
      </dsp:txBody>
      <dsp:txXfrm>
        <a:off x="72545" y="1728929"/>
        <a:ext cx="4758349" cy="493855"/>
      </dsp:txXfrm>
    </dsp:sp>
    <dsp:sp modelId="{E8BCEC5F-6431-4E08-BFCB-EB328A633A15}">
      <dsp:nvSpPr>
        <dsp:cNvPr id="0" name=""/>
        <dsp:cNvSpPr/>
      </dsp:nvSpPr>
      <dsp:spPr>
        <a:xfrm>
          <a:off x="4522235" y="1667197"/>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9C907A-6153-4349-9ABC-E6D727E83940}">
      <dsp:nvSpPr>
        <dsp:cNvPr id="0" name=""/>
        <dsp:cNvSpPr/>
      </dsp:nvSpPr>
      <dsp:spPr>
        <a:xfrm>
          <a:off x="72545" y="2470147"/>
          <a:ext cx="4680098"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kern="1200" dirty="0">
              <a:latin typeface="Arial" panose="020B0604020202020204" pitchFamily="34" charset="0"/>
              <a:cs typeface="Arial" panose="020B0604020202020204" pitchFamily="34" charset="0"/>
            </a:rPr>
            <a:t>4. روش های موجود</a:t>
          </a:r>
          <a:endParaRPr lang="en-US" sz="2700" kern="1200" dirty="0">
            <a:latin typeface="Arial" panose="020B0604020202020204" pitchFamily="34" charset="0"/>
            <a:cs typeface="Arial" panose="020B0604020202020204" pitchFamily="34" charset="0"/>
          </a:endParaRPr>
        </a:p>
      </dsp:txBody>
      <dsp:txXfrm>
        <a:off x="72545" y="2470147"/>
        <a:ext cx="4680098" cy="493855"/>
      </dsp:txXfrm>
    </dsp:sp>
    <dsp:sp modelId="{6E804CBA-CE87-44B4-8992-2FFCEDD4BC88}">
      <dsp:nvSpPr>
        <dsp:cNvPr id="0" name=""/>
        <dsp:cNvSpPr/>
      </dsp:nvSpPr>
      <dsp:spPr>
        <a:xfrm>
          <a:off x="4443984" y="2408415"/>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2CAF8D-9F3B-488B-9BE2-7946D267984C}">
      <dsp:nvSpPr>
        <dsp:cNvPr id="0" name=""/>
        <dsp:cNvSpPr/>
      </dsp:nvSpPr>
      <dsp:spPr>
        <a:xfrm>
          <a:off x="72545" y="3211365"/>
          <a:ext cx="475834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kern="1200" dirty="0">
              <a:latin typeface="Arial" panose="020B0604020202020204" pitchFamily="34" charset="0"/>
              <a:cs typeface="Arial" panose="020B0604020202020204" pitchFamily="34" charset="0"/>
            </a:rPr>
            <a:t>5. چالش های موجود</a:t>
          </a:r>
          <a:endParaRPr lang="en-US" sz="2700" kern="1200" dirty="0">
            <a:latin typeface="Arial" panose="020B0604020202020204" pitchFamily="34" charset="0"/>
            <a:cs typeface="Arial" panose="020B0604020202020204" pitchFamily="34" charset="0"/>
          </a:endParaRPr>
        </a:p>
      </dsp:txBody>
      <dsp:txXfrm>
        <a:off x="72545" y="3211365"/>
        <a:ext cx="4758349" cy="493855"/>
      </dsp:txXfrm>
    </dsp:sp>
    <dsp:sp modelId="{D66893FB-53AD-43FE-B032-97E35A004895}">
      <dsp:nvSpPr>
        <dsp:cNvPr id="0" name=""/>
        <dsp:cNvSpPr/>
      </dsp:nvSpPr>
      <dsp:spPr>
        <a:xfrm>
          <a:off x="4522235" y="3149633"/>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0FDE51-D398-4A09-9182-975CF606B292}">
      <dsp:nvSpPr>
        <dsp:cNvPr id="0" name=""/>
        <dsp:cNvSpPr/>
      </dsp:nvSpPr>
      <dsp:spPr>
        <a:xfrm>
          <a:off x="63489" y="3952039"/>
          <a:ext cx="5003429"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kern="1200" dirty="0">
              <a:latin typeface="Arial" panose="020B0604020202020204" pitchFamily="34" charset="0"/>
              <a:cs typeface="Arial" panose="020B0604020202020204" pitchFamily="34" charset="0"/>
            </a:rPr>
            <a:t>6. نتیجه گیری</a:t>
          </a:r>
          <a:endParaRPr lang="en-US" sz="2700" kern="1200" dirty="0">
            <a:latin typeface="Arial" panose="020B0604020202020204" pitchFamily="34" charset="0"/>
            <a:cs typeface="Arial" panose="020B0604020202020204" pitchFamily="34" charset="0"/>
          </a:endParaRPr>
        </a:p>
      </dsp:txBody>
      <dsp:txXfrm>
        <a:off x="63489" y="3952039"/>
        <a:ext cx="5003429" cy="493855"/>
      </dsp:txXfrm>
    </dsp:sp>
    <dsp:sp modelId="{D9312644-9EF9-416A-9806-C91E203DCBB2}">
      <dsp:nvSpPr>
        <dsp:cNvPr id="0" name=""/>
        <dsp:cNvSpPr/>
      </dsp:nvSpPr>
      <dsp:spPr>
        <a:xfrm>
          <a:off x="4767316" y="3890307"/>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C5FA06-91F3-4BF3-8044-B51D956940A9}">
      <dsp:nvSpPr>
        <dsp:cNvPr id="0" name=""/>
        <dsp:cNvSpPr/>
      </dsp:nvSpPr>
      <dsp:spPr>
        <a:xfrm>
          <a:off x="72545" y="4693257"/>
          <a:ext cx="5450660" cy="493855"/>
        </a:xfrm>
        <a:prstGeom prst="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kern="1200" dirty="0">
              <a:latin typeface="Arial" panose="020B0604020202020204" pitchFamily="34" charset="0"/>
              <a:cs typeface="Arial" panose="020B0604020202020204" pitchFamily="34" charset="0"/>
            </a:rPr>
            <a:t>7. مراجع</a:t>
          </a:r>
          <a:endParaRPr lang="en-US" sz="2700" kern="1200" dirty="0">
            <a:latin typeface="Arial" panose="020B0604020202020204" pitchFamily="34" charset="0"/>
            <a:cs typeface="Arial" panose="020B0604020202020204" pitchFamily="34" charset="0"/>
          </a:endParaRPr>
        </a:p>
      </dsp:txBody>
      <dsp:txXfrm>
        <a:off x="72545" y="4693257"/>
        <a:ext cx="5450660" cy="493855"/>
      </dsp:txXfrm>
    </dsp:sp>
    <dsp:sp modelId="{673FE02B-107E-4489-9F44-ABBB97911F64}">
      <dsp:nvSpPr>
        <dsp:cNvPr id="0" name=""/>
        <dsp:cNvSpPr/>
      </dsp:nvSpPr>
      <dsp:spPr>
        <a:xfrm>
          <a:off x="5214546" y="4631526"/>
          <a:ext cx="617319" cy="617319"/>
        </a:xfrm>
        <a:prstGeom prst="ellipse">
          <a:avLst/>
        </a:prstGeom>
        <a:solidFill>
          <a:schemeClr val="lt1">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B3051-12BF-4DF6-BF18-5903D2363DD9}">
      <dsp:nvSpPr>
        <dsp:cNvPr id="0" name=""/>
        <dsp:cNvSpPr/>
      </dsp:nvSpPr>
      <dsp:spPr>
        <a:xfrm>
          <a:off x="0" y="122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fa-IR" sz="2000" b="1" kern="1200" dirty="0">
              <a:latin typeface="Arial" panose="020B0604020202020204" pitchFamily="34" charset="0"/>
              <a:cs typeface="Arial" panose="020B0604020202020204" pitchFamily="34" charset="0"/>
            </a:rPr>
            <a:t>1. ساختارکلی روش ها</a:t>
          </a:r>
          <a:endParaRPr lang="en-US" sz="2000" b="1" kern="1200" dirty="0">
            <a:latin typeface="Arial" panose="020B0604020202020204" pitchFamily="34" charset="0"/>
            <a:cs typeface="Arial" panose="020B0604020202020204" pitchFamily="34" charset="0"/>
          </a:endParaRPr>
        </a:p>
      </dsp:txBody>
      <dsp:txXfrm>
        <a:off x="26501" y="38706"/>
        <a:ext cx="2472485" cy="489878"/>
      </dsp:txXfrm>
    </dsp:sp>
    <dsp:sp modelId="{4AD9C031-0C8D-4E67-B7A1-9056F146C432}">
      <dsp:nvSpPr>
        <dsp:cNvPr id="0" name=""/>
        <dsp:cNvSpPr/>
      </dsp:nvSpPr>
      <dsp:spPr>
        <a:xfrm>
          <a:off x="0" y="6386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fa-IR" sz="2000" b="1" kern="1200" dirty="0">
              <a:latin typeface="Arial" panose="020B0604020202020204" pitchFamily="34" charset="0"/>
              <a:cs typeface="Arial" panose="020B0604020202020204" pitchFamily="34" charset="0"/>
            </a:rPr>
            <a:t>2. انواع روش ها</a:t>
          </a:r>
          <a:endParaRPr lang="en-US" sz="2000" b="1" kern="1200" dirty="0">
            <a:latin typeface="Arial" panose="020B0604020202020204" pitchFamily="34" charset="0"/>
            <a:cs typeface="Arial" panose="020B0604020202020204" pitchFamily="34" charset="0"/>
          </a:endParaRPr>
        </a:p>
      </dsp:txBody>
      <dsp:txXfrm>
        <a:off x="26501" y="665106"/>
        <a:ext cx="2472485" cy="489878"/>
      </dsp:txXfrm>
    </dsp:sp>
    <dsp:sp modelId="{E1B91F1E-49C6-484D-9534-F20D8598FC56}">
      <dsp:nvSpPr>
        <dsp:cNvPr id="0" name=""/>
        <dsp:cNvSpPr/>
      </dsp:nvSpPr>
      <dsp:spPr>
        <a:xfrm>
          <a:off x="0" y="1265005"/>
          <a:ext cx="2525487" cy="54288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fa-IR" sz="2000" b="1" kern="1200" dirty="0">
              <a:latin typeface="Arial" panose="020B0604020202020204" pitchFamily="34" charset="0"/>
              <a:cs typeface="Arial" panose="020B0604020202020204" pitchFamily="34" charset="0"/>
            </a:rPr>
            <a:t>3. معرفی یک روش</a:t>
          </a:r>
          <a:endParaRPr lang="en-US" sz="2000" b="1" kern="1200" dirty="0">
            <a:latin typeface="Arial" panose="020B0604020202020204" pitchFamily="34" charset="0"/>
            <a:cs typeface="Arial" panose="020B0604020202020204" pitchFamily="34" charset="0"/>
          </a:endParaRPr>
        </a:p>
      </dsp:txBody>
      <dsp:txXfrm>
        <a:off x="26501" y="1291506"/>
        <a:ext cx="2472485" cy="48987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832FCB-25E6-42D8-A199-4A2E819D1826}" type="datetimeFigureOut">
              <a:rPr lang="en-US" smtClean="0"/>
              <a:t>10/7/2024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4C67DB-74E0-4E32-9D6A-31E538339421}" type="slidenum">
              <a:rPr lang="en-US" smtClean="0"/>
              <a:t>‹#›</a:t>
            </a:fld>
            <a:endParaRPr lang="en-US"/>
          </a:p>
        </p:txBody>
      </p:sp>
    </p:spTree>
    <p:extLst>
      <p:ext uri="{BB962C8B-B14F-4D97-AF65-F5344CB8AC3E}">
        <p14:creationId xmlns:p14="http://schemas.microsoft.com/office/powerpoint/2010/main" val="412836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5D85-6080-44AD-84E7-4604F035F55F}"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F3C11-B57E-4273-959D-04957E03D3F6}" type="slidenum">
              <a:rPr lang="en-US" smtClean="0"/>
              <a:t>‹#›</a:t>
            </a:fld>
            <a:endParaRPr lang="en-US"/>
          </a:p>
        </p:txBody>
      </p:sp>
    </p:spTree>
    <p:extLst>
      <p:ext uri="{BB962C8B-B14F-4D97-AF65-F5344CB8AC3E}">
        <p14:creationId xmlns:p14="http://schemas.microsoft.com/office/powerpoint/2010/main" val="618313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F3C11-B57E-4273-959D-04957E03D3F6}" type="slidenum">
              <a:rPr lang="en-US" smtClean="0"/>
              <a:t>8</a:t>
            </a:fld>
            <a:endParaRPr lang="en-US"/>
          </a:p>
        </p:txBody>
      </p:sp>
    </p:spTree>
    <p:extLst>
      <p:ext uri="{BB962C8B-B14F-4D97-AF65-F5344CB8AC3E}">
        <p14:creationId xmlns:p14="http://schemas.microsoft.com/office/powerpoint/2010/main" val="4288116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4448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424125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03664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29191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619645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31223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65706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91622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11565FA-7072-4627-8569-9A94D1050C0C}" type="slidenum">
              <a:rPr lang="en-US" smtClean="0"/>
              <a:t>‹#›</a:t>
            </a:fld>
            <a:endParaRPr lang="en-US"/>
          </a:p>
        </p:txBody>
      </p:sp>
    </p:spTree>
    <p:extLst>
      <p:ext uri="{BB962C8B-B14F-4D97-AF65-F5344CB8AC3E}">
        <p14:creationId xmlns:p14="http://schemas.microsoft.com/office/powerpoint/2010/main" val="17681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373382033"/>
      </p:ext>
    </p:extLst>
  </p:cSld>
  <p:clrMap bg1="lt1" tx1="dk1" bg2="dk2" tx2="lt2" accent1="accent1" accent2="accent2" accent3="accent3" accent4="accent4" accent5="accent5" accent6="accent6" hlink="hlink" folHlink="folHlink"/>
  <p:sldLayoutIdLst>
    <p:sldLayoutId id="2147483862" r:id="rId1"/>
    <p:sldLayoutId id="2147483863" r:id="rId2"/>
    <p:sldLayoutId id="2147483864" r:id="rId3"/>
    <p:sldLayoutId id="2147483866" r:id="rId4"/>
    <p:sldLayoutId id="2147483867" r:id="rId5"/>
    <p:sldLayoutId id="2147483868" r:id="rId6"/>
    <p:sldLayoutId id="2147483870" r:id="rId7"/>
    <p:sldLayoutId id="2147483871" r:id="rId8"/>
    <p:sldLayoutId id="214748387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9.xml"/><Relationship Id="rId1" Type="http://schemas.openxmlformats.org/officeDocument/2006/relationships/tags" Target="../tags/tag6.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9.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594"/>
          </a:xfrm>
          <a:prstGeom prst="rect">
            <a:avLst/>
          </a:prstGeom>
        </p:spPr>
      </p:pic>
      <p:sp>
        <p:nvSpPr>
          <p:cNvPr id="2" name="Rectangle 1"/>
          <p:cNvSpPr/>
          <p:nvPr/>
        </p:nvSpPr>
        <p:spPr>
          <a:xfrm>
            <a:off x="243839" y="1175658"/>
            <a:ext cx="7297783" cy="1754326"/>
          </a:xfrm>
          <a:prstGeom prst="rect">
            <a:avLst/>
          </a:prstGeom>
        </p:spPr>
        <p:txBody>
          <a:bodyPr wrap="square">
            <a:spAutoFit/>
          </a:bodyPr>
          <a:lstStyle/>
          <a:p>
            <a:pPr marL="228600" algn="ctr" rtl="1">
              <a:lnSpc>
                <a:spcPct val="150000"/>
              </a:lnSpc>
              <a:spcAft>
                <a:spcPts val="800"/>
              </a:spcAft>
            </a:pPr>
            <a:r>
              <a:rPr lang="fa-IR" sz="3600" b="1" dirty="0">
                <a:latin typeface="Arial" panose="020B0604020202020204" pitchFamily="34" charset="0"/>
                <a:ea typeface="Calibri" panose="020F0502020204030204" pitchFamily="34" charset="0"/>
                <a:cs typeface="Arial" panose="020B0604020202020204" pitchFamily="34" charset="0"/>
              </a:rPr>
              <a:t>مروری کلی بر </a:t>
            </a:r>
            <a:r>
              <a:rPr lang="ar-SA" sz="3600" b="1" dirty="0">
                <a:latin typeface="Arial" panose="020B0604020202020204" pitchFamily="34" charset="0"/>
                <a:ea typeface="Calibri" panose="020F0502020204030204" pitchFamily="34" charset="0"/>
                <a:cs typeface="Arial" panose="020B0604020202020204" pitchFamily="34" charset="0"/>
              </a:rPr>
              <a:t>روش های تقسیم بندی خودکار در تصاویر </a:t>
            </a:r>
            <a:r>
              <a:rPr lang="fa-IR" sz="3600" b="1" dirty="0">
                <a:latin typeface="Arial" panose="020B0604020202020204" pitchFamily="34" charset="0"/>
                <a:ea typeface="Calibri" panose="020F0502020204030204" pitchFamily="34" charset="0"/>
                <a:cs typeface="Arial" panose="020B0604020202020204" pitchFamily="34" charset="0"/>
              </a:rPr>
              <a:t>بافت آسیب شناسی</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4" name="Rectangle 3"/>
          <p:cNvSpPr/>
          <p:nvPr/>
        </p:nvSpPr>
        <p:spPr>
          <a:xfrm>
            <a:off x="596103" y="4952097"/>
            <a:ext cx="4298116" cy="820609"/>
          </a:xfrm>
          <a:prstGeom prst="rect">
            <a:avLst/>
          </a:prstGeom>
        </p:spPr>
        <p:txBody>
          <a:bodyPr wrap="square">
            <a:spAutoFit/>
          </a:bodyPr>
          <a:lstStyle/>
          <a:p>
            <a:pPr marL="228600" algn="r" rtl="1">
              <a:lnSpc>
                <a:spcPct val="107000"/>
              </a:lnSpc>
              <a:spcAft>
                <a:spcPts val="800"/>
              </a:spcAft>
            </a:pPr>
            <a:r>
              <a:rPr lang="fa-IR" sz="1900" dirty="0">
                <a:latin typeface="Arial" panose="020B0604020202020204" pitchFamily="34" charset="0"/>
                <a:ea typeface="Calibri" panose="020F0502020204030204" pitchFamily="34" charset="0"/>
                <a:cs typeface="Arial" panose="020B0604020202020204" pitchFamily="34" charset="0"/>
              </a:rPr>
              <a:t>گرد</a:t>
            </a:r>
            <a:r>
              <a:rPr lang="en-US" sz="1900" dirty="0">
                <a:latin typeface="Arial" panose="020B0604020202020204" pitchFamily="34" charset="0"/>
                <a:ea typeface="Calibri" panose="020F0502020204030204" pitchFamily="34" charset="0"/>
                <a:cs typeface="Arial" panose="020B0604020202020204" pitchFamily="34" charset="0"/>
              </a:rPr>
              <a:t> </a:t>
            </a:r>
            <a:r>
              <a:rPr lang="fa-IR" sz="1900" dirty="0">
                <a:latin typeface="Arial" panose="020B0604020202020204" pitchFamily="34" charset="0"/>
                <a:ea typeface="Calibri" panose="020F0502020204030204" pitchFamily="34" charset="0"/>
                <a:cs typeface="Arial" panose="020B0604020202020204" pitchFamily="34" charset="0"/>
              </a:rPr>
              <a:t>آورندگان:</a:t>
            </a:r>
          </a:p>
          <a:p>
            <a:pPr marL="228600" algn="r" rtl="1">
              <a:lnSpc>
                <a:spcPct val="107000"/>
              </a:lnSpc>
              <a:spcAft>
                <a:spcPts val="800"/>
              </a:spcAft>
            </a:pPr>
            <a:r>
              <a:rPr lang="fa-IR" sz="1900" dirty="0">
                <a:latin typeface="Arial" panose="020B0604020202020204" pitchFamily="34" charset="0"/>
                <a:ea typeface="Calibri" panose="020F0502020204030204" pitchFamily="34" charset="0"/>
                <a:cs typeface="Arial" panose="020B0604020202020204" pitchFamily="34" charset="0"/>
              </a:rPr>
              <a:t>زهرا خرمیان – مریم کاظمی</a:t>
            </a:r>
            <a:r>
              <a:rPr lang="en-US" sz="1900" dirty="0">
                <a:latin typeface="Arial" panose="020B0604020202020204" pitchFamily="34" charset="0"/>
                <a:ea typeface="Calibri" panose="020F0502020204030204" pitchFamily="34" charset="0"/>
                <a:cs typeface="Arial" panose="020B0604020202020204" pitchFamily="34" charset="0"/>
              </a:rPr>
              <a:t> </a:t>
            </a:r>
            <a:r>
              <a:rPr lang="fa-IR" sz="1900" dirty="0">
                <a:latin typeface="Arial" panose="020B0604020202020204" pitchFamily="34" charset="0"/>
                <a:ea typeface="Calibri" panose="020F0502020204030204" pitchFamily="34" charset="0"/>
                <a:cs typeface="Arial" panose="020B0604020202020204" pitchFamily="34" charset="0"/>
              </a:rPr>
              <a:t>– مرضیه علیدادی</a:t>
            </a:r>
            <a:endParaRPr lang="en-US" sz="1900" dirty="0">
              <a:latin typeface="Arial" panose="020B060402020202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21369815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10</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5" name="TextBox 4"/>
          <p:cNvSpPr txBox="1"/>
          <p:nvPr/>
        </p:nvSpPr>
        <p:spPr>
          <a:xfrm>
            <a:off x="1463040" y="413804"/>
            <a:ext cx="7616952" cy="738664"/>
          </a:xfrm>
          <a:prstGeom prst="rect">
            <a:avLst/>
          </a:prstGeom>
          <a:noFill/>
        </p:spPr>
        <p:txBody>
          <a:bodyPr wrap="square" rtlCol="0">
            <a:spAutoFit/>
          </a:bodyPr>
          <a:lstStyle/>
          <a:p>
            <a:pPr algn="r" rtl="1"/>
            <a:r>
              <a:rPr lang="fa-IR" sz="2400" b="1" dirty="0">
                <a:latin typeface="Arial" panose="020B0604020202020204" pitchFamily="34" charset="0"/>
                <a:cs typeface="Arial" panose="020B0604020202020204" pitchFamily="34" charset="0"/>
              </a:rPr>
              <a:t>3-4. انواع روش ها:</a:t>
            </a:r>
          </a:p>
          <a:p>
            <a:pPr algn="r" rtl="1"/>
            <a:r>
              <a:rPr lang="fa-IR" dirty="0">
                <a:latin typeface="Arial" panose="020B0604020202020204" pitchFamily="34" charset="0"/>
                <a:cs typeface="Arial" panose="020B0604020202020204" pitchFamily="34" charset="0"/>
              </a:rPr>
              <a:t>روش های موجود را می توان بر اساس عوامل متفاوتی دسته بندی کرد.</a:t>
            </a:r>
            <a:endParaRPr lang="en-US" dirty="0">
              <a:latin typeface="Arial" panose="020B0604020202020204" pitchFamily="34" charset="0"/>
              <a:cs typeface="Arial" panose="020B0604020202020204" pitchFamily="34" charset="0"/>
            </a:endParaRPr>
          </a:p>
        </p:txBody>
      </p:sp>
      <p:sp>
        <p:nvSpPr>
          <p:cNvPr id="6" name="Right Brace 5"/>
          <p:cNvSpPr/>
          <p:nvPr/>
        </p:nvSpPr>
        <p:spPr>
          <a:xfrm>
            <a:off x="8310593" y="1815840"/>
            <a:ext cx="321343" cy="3970318"/>
          </a:xfrm>
          <a:prstGeom prst="rightBrace">
            <a:avLst>
              <a:gd name="adj1" fmla="val 1007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644639" y="3598301"/>
            <a:ext cx="2011680" cy="415498"/>
          </a:xfrm>
          <a:prstGeom prst="rect">
            <a:avLst/>
          </a:prstGeom>
          <a:noFill/>
        </p:spPr>
        <p:txBody>
          <a:bodyPr wrap="square" rtlCol="0">
            <a:spAutoFit/>
          </a:bodyPr>
          <a:lstStyle/>
          <a:p>
            <a:pPr algn="r" rtl="1"/>
            <a:r>
              <a:rPr lang="fa-IR" sz="2100" b="1" dirty="0">
                <a:latin typeface="Arial" panose="020B0604020202020204" pitchFamily="34" charset="0"/>
                <a:cs typeface="Arial" panose="020B0604020202020204" pitchFamily="34" charset="0"/>
              </a:rPr>
              <a:t>از نظر نوع خروجی:</a:t>
            </a:r>
            <a:endParaRPr lang="en-US" sz="2100" b="1" dirty="0">
              <a:latin typeface="Arial" panose="020B0604020202020204" pitchFamily="34" charset="0"/>
              <a:cs typeface="Arial" panose="020B0604020202020204" pitchFamily="34" charset="0"/>
            </a:endParaRPr>
          </a:p>
        </p:txBody>
      </p:sp>
      <p:sp>
        <p:nvSpPr>
          <p:cNvPr id="8" name="TextBox 7"/>
          <p:cNvSpPr txBox="1"/>
          <p:nvPr/>
        </p:nvSpPr>
        <p:spPr>
          <a:xfrm>
            <a:off x="3815044" y="1815840"/>
            <a:ext cx="4480560" cy="4154984"/>
          </a:xfrm>
          <a:prstGeom prst="rect">
            <a:avLst/>
          </a:prstGeom>
          <a:noFill/>
        </p:spPr>
        <p:txBody>
          <a:bodyPr wrap="square" rtlCol="0">
            <a:spAutoFit/>
          </a:bodyPr>
          <a:lstStyle/>
          <a:p>
            <a:pPr algn="r" rtl="1"/>
            <a:r>
              <a:rPr lang="en-US" sz="2000" b="1" dirty="0">
                <a:latin typeface="Arial" panose="020B0604020202020204" pitchFamily="34" charset="0"/>
                <a:cs typeface="Arial" panose="020B0604020202020204" pitchFamily="34" charset="0"/>
              </a:rPr>
              <a:t>    </a:t>
            </a:r>
            <a:r>
              <a:rPr lang="fa-IR" sz="2000" b="1" dirty="0">
                <a:latin typeface="Arial" panose="020B0604020202020204" pitchFamily="34" charset="0"/>
                <a:cs typeface="Arial" panose="020B0604020202020204" pitchFamily="34" charset="0"/>
              </a:rPr>
              <a:t>باینری (سیاه سفید) : </a:t>
            </a:r>
            <a:r>
              <a:rPr lang="fa-IR" sz="2000" dirty="0">
                <a:latin typeface="Arial" panose="020B0604020202020204" pitchFamily="34" charset="0"/>
                <a:cs typeface="Arial" panose="020B0604020202020204" pitchFamily="34" charset="0"/>
              </a:rPr>
              <a:t>بخش تقسیم شده با رنگ سفید از زمینه جدا شده است.</a:t>
            </a:r>
          </a:p>
          <a:p>
            <a:pPr marL="342900" indent="-342900" algn="r" rtl="1">
              <a:buFontTx/>
              <a:buAutoNum type="arabicPeriod"/>
            </a:pPr>
            <a:endParaRPr lang="fa-IR" dirty="0">
              <a:latin typeface="Arial" panose="020B0604020202020204" pitchFamily="34" charset="0"/>
              <a:cs typeface="Arial" panose="020B0604020202020204" pitchFamily="34" charset="0"/>
            </a:endParaRPr>
          </a:p>
          <a:p>
            <a:pPr marL="342900" indent="-342900" algn="r" rtl="1">
              <a:buFontTx/>
              <a:buAutoNum type="arabicPeriod"/>
            </a:pPr>
            <a:endParaRPr lang="fa-IR" dirty="0">
              <a:latin typeface="Arial" panose="020B0604020202020204" pitchFamily="34" charset="0"/>
              <a:cs typeface="Arial" panose="020B0604020202020204" pitchFamily="34" charset="0"/>
            </a:endParaRPr>
          </a:p>
          <a:p>
            <a:pPr marL="342900" indent="-342900" algn="r" rtl="1">
              <a:buFontTx/>
              <a:buAutoNum type="arabicPeriod"/>
            </a:pPr>
            <a:endParaRPr lang="fa-IR"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r>
              <a:rPr lang="en-US" sz="2000" b="1" dirty="0">
                <a:latin typeface="Arial" panose="020B0604020202020204" pitchFamily="34" charset="0"/>
                <a:cs typeface="Arial" panose="020B0604020202020204" pitchFamily="34" charset="0"/>
              </a:rPr>
              <a:t>    </a:t>
            </a:r>
            <a:r>
              <a:rPr lang="fa-IR" sz="2000" b="1" dirty="0">
                <a:latin typeface="Arial" panose="020B0604020202020204" pitchFamily="34" charset="0"/>
                <a:cs typeface="Arial" panose="020B0604020202020204" pitchFamily="34" charset="0"/>
              </a:rPr>
              <a:t>رنگی : </a:t>
            </a:r>
            <a:r>
              <a:rPr lang="fa-IR" sz="2000" dirty="0">
                <a:latin typeface="Arial" panose="020B0604020202020204" pitchFamily="34" charset="0"/>
                <a:cs typeface="Arial" panose="020B0604020202020204" pitchFamily="34" charset="0"/>
              </a:rPr>
              <a:t>تصویر خروجی یک تصویر رنگی است.</a:t>
            </a:r>
            <a:endParaRPr lang="en-US" sz="2000" dirty="0">
              <a:latin typeface="Arial" panose="020B0604020202020204" pitchFamily="34" charset="0"/>
              <a:cs typeface="Arial" panose="020B0604020202020204" pitchFamily="34" charset="0"/>
            </a:endParaRPr>
          </a:p>
          <a:p>
            <a:pPr marL="342900" indent="-342900" algn="r" rtl="1">
              <a:buFontTx/>
              <a:buAutoNum type="arabicPeriod"/>
            </a:pPr>
            <a:endParaRPr lang="en-US"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endParaRPr lang="en-US" dirty="0">
              <a:latin typeface="Arial" panose="020B0604020202020204" pitchFamily="34" charset="0"/>
              <a:cs typeface="Arial" panose="020B0604020202020204" pitchFamily="34" charset="0"/>
            </a:endParaRPr>
          </a:p>
          <a:p>
            <a:pPr algn="r" rtl="1"/>
            <a:r>
              <a:rPr lang="en-US" sz="2000" b="1" dirty="0">
                <a:latin typeface="Arial" panose="020B0604020202020204" pitchFamily="34" charset="0"/>
                <a:cs typeface="Arial" panose="020B0604020202020204" pitchFamily="34" charset="0"/>
              </a:rPr>
              <a:t>     </a:t>
            </a:r>
            <a:r>
              <a:rPr lang="fa-IR" sz="2000" b="1" dirty="0">
                <a:latin typeface="Arial" panose="020B0604020202020204" pitchFamily="34" charset="0"/>
                <a:cs typeface="Arial" panose="020B0604020202020204" pitchFamily="34" charset="0"/>
              </a:rPr>
              <a:t>مرز دار: </a:t>
            </a:r>
            <a:r>
              <a:rPr lang="fa-IR" sz="2000" dirty="0">
                <a:latin typeface="Arial" panose="020B0604020202020204" pitchFamily="34" charset="0"/>
                <a:cs typeface="Arial" panose="020B0604020202020204" pitchFamily="34" charset="0"/>
              </a:rPr>
              <a:t>بخش تقسیم شده با خطوط رنگی از سایر بخش ها مجزا شده است.</a:t>
            </a:r>
            <a:endParaRPr lang="en-US" sz="2000"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3"/>
          <a:srcRect l="77433" t="21572" r="1846" b="20310"/>
          <a:stretch/>
        </p:blipFill>
        <p:spPr>
          <a:xfrm>
            <a:off x="2313865" y="1271223"/>
            <a:ext cx="1152144" cy="1152144"/>
          </a:xfrm>
          <a:prstGeom prst="rect">
            <a:avLst/>
          </a:prstGeom>
        </p:spPr>
      </p:pic>
      <p:pic>
        <p:nvPicPr>
          <p:cNvPr id="10" name="Picture 9"/>
          <p:cNvPicPr>
            <a:picLocks noChangeAspect="1"/>
          </p:cNvPicPr>
          <p:nvPr/>
        </p:nvPicPr>
        <p:blipFill rotWithShape="1">
          <a:blip r:embed="rId3"/>
          <a:srcRect l="2077" t="21213" r="77351" b="22408"/>
          <a:stretch/>
        </p:blipFill>
        <p:spPr>
          <a:xfrm>
            <a:off x="421057" y="1262079"/>
            <a:ext cx="1197864" cy="1170432"/>
          </a:xfrm>
          <a:prstGeom prst="rect">
            <a:avLst/>
          </a:prstGeom>
        </p:spPr>
      </p:pic>
      <p:sp>
        <p:nvSpPr>
          <p:cNvPr id="11" name="Right Arrow 10"/>
          <p:cNvSpPr/>
          <p:nvPr/>
        </p:nvSpPr>
        <p:spPr>
          <a:xfrm>
            <a:off x="1786118" y="1766158"/>
            <a:ext cx="434340" cy="248889"/>
          </a:xfrm>
          <a:prstGeom prst="rightArrow">
            <a:avLst/>
          </a:prstGeom>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2" name="Picture 11"/>
          <p:cNvPicPr>
            <a:picLocks noChangeAspect="1"/>
          </p:cNvPicPr>
          <p:nvPr/>
        </p:nvPicPr>
        <p:blipFill>
          <a:blip r:embed="rId4"/>
          <a:stretch>
            <a:fillRect/>
          </a:stretch>
        </p:blipFill>
        <p:spPr>
          <a:xfrm>
            <a:off x="2313865" y="2801730"/>
            <a:ext cx="1222691" cy="1212069"/>
          </a:xfrm>
          <a:prstGeom prst="rect">
            <a:avLst/>
          </a:prstGeom>
        </p:spPr>
      </p:pic>
      <p:pic>
        <p:nvPicPr>
          <p:cNvPr id="13" name="Picture 12"/>
          <p:cNvPicPr>
            <a:picLocks noChangeAspect="1"/>
          </p:cNvPicPr>
          <p:nvPr/>
        </p:nvPicPr>
        <p:blipFill rotWithShape="1">
          <a:blip r:embed="rId5"/>
          <a:srcRect r="719" b="547"/>
          <a:stretch/>
        </p:blipFill>
        <p:spPr>
          <a:xfrm>
            <a:off x="402365" y="2754268"/>
            <a:ext cx="1263260" cy="1259531"/>
          </a:xfrm>
          <a:prstGeom prst="rect">
            <a:avLst/>
          </a:prstGeom>
        </p:spPr>
      </p:pic>
      <p:sp>
        <p:nvSpPr>
          <p:cNvPr id="14" name="Right Arrow 13"/>
          <p:cNvSpPr/>
          <p:nvPr/>
        </p:nvSpPr>
        <p:spPr>
          <a:xfrm>
            <a:off x="1772575" y="3259588"/>
            <a:ext cx="434340" cy="248889"/>
          </a:xfrm>
          <a:prstGeom prst="rightArrow">
            <a:avLst/>
          </a:prstGeom>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pic>
        <p:nvPicPr>
          <p:cNvPr id="15" name="Picture 14"/>
          <p:cNvPicPr>
            <a:picLocks noChangeAspect="1"/>
          </p:cNvPicPr>
          <p:nvPr/>
        </p:nvPicPr>
        <p:blipFill rotWithShape="1">
          <a:blip r:embed="rId6"/>
          <a:srcRect l="26831" t="24986" r="32322" b="25492"/>
          <a:stretch/>
        </p:blipFill>
        <p:spPr>
          <a:xfrm>
            <a:off x="411076" y="4203304"/>
            <a:ext cx="3134191" cy="2158321"/>
          </a:xfrm>
          <a:prstGeom prst="rect">
            <a:avLst/>
          </a:prstGeom>
        </p:spPr>
      </p:pic>
      <p:pic>
        <p:nvPicPr>
          <p:cNvPr id="16" name="Picture 15"/>
          <p:cNvPicPr>
            <a:picLocks noChangeAspect="1"/>
          </p:cNvPicPr>
          <p:nvPr/>
        </p:nvPicPr>
        <p:blipFill rotWithShape="1">
          <a:blip r:embed="rId7"/>
          <a:srcRect l="60297" t="30505" r="31662" b="56519"/>
          <a:stretch/>
        </p:blipFill>
        <p:spPr>
          <a:xfrm>
            <a:off x="8021904" y="1871541"/>
            <a:ext cx="331544" cy="300940"/>
          </a:xfrm>
          <a:prstGeom prst="rect">
            <a:avLst/>
          </a:prstGeom>
        </p:spPr>
      </p:pic>
      <p:pic>
        <p:nvPicPr>
          <p:cNvPr id="17" name="Picture 16"/>
          <p:cNvPicPr>
            <a:picLocks noChangeAspect="1"/>
          </p:cNvPicPr>
          <p:nvPr/>
        </p:nvPicPr>
        <p:blipFill rotWithShape="1">
          <a:blip r:embed="rId7"/>
          <a:srcRect l="60297" t="30505" r="31662" b="56519"/>
          <a:stretch/>
        </p:blipFill>
        <p:spPr>
          <a:xfrm>
            <a:off x="8021904" y="3577003"/>
            <a:ext cx="331544" cy="300940"/>
          </a:xfrm>
          <a:prstGeom prst="rect">
            <a:avLst/>
          </a:prstGeom>
        </p:spPr>
      </p:pic>
      <p:pic>
        <p:nvPicPr>
          <p:cNvPr id="18" name="Picture 17"/>
          <p:cNvPicPr>
            <a:picLocks noChangeAspect="1"/>
          </p:cNvPicPr>
          <p:nvPr/>
        </p:nvPicPr>
        <p:blipFill rotWithShape="1">
          <a:blip r:embed="rId7"/>
          <a:srcRect l="60297" t="30505" r="31662" b="56519"/>
          <a:stretch/>
        </p:blipFill>
        <p:spPr>
          <a:xfrm>
            <a:off x="7964060" y="5282465"/>
            <a:ext cx="331544" cy="300940"/>
          </a:xfrm>
          <a:prstGeom prst="rect">
            <a:avLst/>
          </a:prstGeom>
        </p:spPr>
      </p:pic>
    </p:spTree>
    <p:custDataLst>
      <p:tags r:id="rId1"/>
    </p:custDataLst>
    <p:extLst>
      <p:ext uri="{BB962C8B-B14F-4D97-AF65-F5344CB8AC3E}">
        <p14:creationId xmlns:p14="http://schemas.microsoft.com/office/powerpoint/2010/main" val="171707077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arn(inVertical)">
                                      <p:cBhvr>
                                        <p:cTn id="18" dur="500"/>
                                        <p:tgtEl>
                                          <p:spTgt spid="13"/>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arn(inVertical)">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11</a:t>
            </a:fld>
            <a:endParaRPr lang="en-US" dirty="0">
              <a:solidFill>
                <a:schemeClr val="accent5">
                  <a:lumMod val="10000"/>
                </a:schemeClr>
              </a:solidFill>
              <a:latin typeface="+mj-lt"/>
            </a:endParaRPr>
          </a:p>
        </p:txBody>
      </p:sp>
      <p:sp>
        <p:nvSpPr>
          <p:cNvPr id="5" name="Right Brace 4"/>
          <p:cNvSpPr/>
          <p:nvPr/>
        </p:nvSpPr>
        <p:spPr>
          <a:xfrm>
            <a:off x="7790688" y="2578172"/>
            <a:ext cx="347472" cy="3273988"/>
          </a:xfrm>
          <a:prstGeom prst="rightBrace">
            <a:avLst>
              <a:gd name="adj1" fmla="val 10071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p:cNvSpPr txBox="1"/>
          <p:nvPr/>
        </p:nvSpPr>
        <p:spPr>
          <a:xfrm>
            <a:off x="8138160" y="3878169"/>
            <a:ext cx="1920240" cy="400110"/>
          </a:xfrm>
          <a:prstGeom prst="rect">
            <a:avLst/>
          </a:prstGeom>
          <a:noFill/>
        </p:spPr>
        <p:txBody>
          <a:bodyPr wrap="square" rtlCol="0">
            <a:spAutoFit/>
          </a:bodyPr>
          <a:lstStyle/>
          <a:p>
            <a:pPr algn="r" rtl="1"/>
            <a:r>
              <a:rPr lang="fa-IR" sz="2000" b="1" dirty="0">
                <a:latin typeface="Arial" panose="020B0604020202020204" pitchFamily="34" charset="0"/>
                <a:cs typeface="Arial" panose="020B0604020202020204" pitchFamily="34" charset="0"/>
              </a:rPr>
              <a:t>از نظر نوع عملکرد:</a:t>
            </a:r>
            <a:endParaRPr lang="en-US" sz="2000" b="1" dirty="0">
              <a:latin typeface="Arial" panose="020B0604020202020204" pitchFamily="34" charset="0"/>
              <a:cs typeface="Arial" panose="020B0604020202020204" pitchFamily="34" charset="0"/>
            </a:endParaRPr>
          </a:p>
        </p:txBody>
      </p:sp>
      <p:sp>
        <p:nvSpPr>
          <p:cNvPr id="7" name="TextBox 6"/>
          <p:cNvSpPr txBox="1"/>
          <p:nvPr/>
        </p:nvSpPr>
        <p:spPr>
          <a:xfrm>
            <a:off x="1883664" y="2574340"/>
            <a:ext cx="5907024" cy="3277820"/>
          </a:xfrm>
          <a:prstGeom prst="rect">
            <a:avLst/>
          </a:prstGeom>
          <a:noFill/>
        </p:spPr>
        <p:txBody>
          <a:bodyPr wrap="square" rtlCol="0">
            <a:spAutoFit/>
          </a:bodyPr>
          <a:lstStyle/>
          <a:p>
            <a:pPr algn="r" rtl="1"/>
            <a:r>
              <a:rPr lang="en-US" sz="1900" b="1" dirty="0"/>
              <a:t>     </a:t>
            </a:r>
            <a:r>
              <a:rPr lang="fa-IR" sz="1900" b="1" dirty="0"/>
              <a:t>روش مبتنی بر پیکسل: </a:t>
            </a:r>
            <a:r>
              <a:rPr lang="fa-IR" sz="1900" dirty="0"/>
              <a:t>در این روش ابتدا تمام پیکسل ها را بررسی کرده وسپس از انسجام پیکسل های مشخص، ساختاری که به دنبال تقسیم آن هستیم، را می سازند.</a:t>
            </a:r>
            <a:endParaRPr lang="en-US" sz="1900" dirty="0"/>
          </a:p>
          <a:p>
            <a:pPr marL="342900" indent="-342900" algn="r" rtl="1">
              <a:buAutoNum type="arabicPeriod"/>
            </a:pPr>
            <a:endParaRPr lang="en-US" dirty="0"/>
          </a:p>
          <a:p>
            <a:pPr algn="r" rtl="1"/>
            <a:r>
              <a:rPr lang="en-US" sz="1900" b="1" dirty="0"/>
              <a:t>     </a:t>
            </a:r>
            <a:r>
              <a:rPr lang="fa-IR" sz="1900" b="1" dirty="0"/>
              <a:t>روش مبتنی بر ساختار: </a:t>
            </a:r>
            <a:r>
              <a:rPr lang="fa-IR" sz="1900" dirty="0"/>
              <a:t>در این روش ابتدا ساختارهای مختلف در تصویر تشخیص داده می شوند وسپس بررسی می شود که متعلق به ساختارمد نظر هست یا نه.</a:t>
            </a:r>
            <a:endParaRPr lang="en-US" sz="1900" dirty="0"/>
          </a:p>
          <a:p>
            <a:pPr marL="342900" indent="-342900" algn="r" rtl="1">
              <a:buAutoNum type="arabicPeriod"/>
            </a:pPr>
            <a:endParaRPr lang="en-US" dirty="0"/>
          </a:p>
          <a:p>
            <a:pPr algn="r" rtl="1"/>
            <a:r>
              <a:rPr lang="en-US" sz="1900" b="1" dirty="0"/>
              <a:t>     </a:t>
            </a:r>
            <a:r>
              <a:rPr lang="fa-IR" sz="1900" b="1" dirty="0"/>
              <a:t>سایر روش ها: </a:t>
            </a:r>
            <a:r>
              <a:rPr lang="fa-IR" sz="1900" dirty="0"/>
              <a:t>در برخی از روش های جدید مانند مورد اول عمل می شود با این تفاوت که به جای پیکسل از مربع هایی با ابعاد کوچک استفاده می شود.</a:t>
            </a:r>
            <a:endParaRPr lang="en-US" sz="1900" dirty="0"/>
          </a:p>
        </p:txBody>
      </p:sp>
      <p:sp>
        <p:nvSpPr>
          <p:cNvPr id="8" name="TextBox 7"/>
          <p:cNvSpPr txBox="1"/>
          <p:nvPr/>
        </p:nvSpPr>
        <p:spPr>
          <a:xfrm>
            <a:off x="1792224" y="1353747"/>
            <a:ext cx="8266176" cy="677108"/>
          </a:xfrm>
          <a:prstGeom prst="rect">
            <a:avLst/>
          </a:prstGeom>
          <a:noFill/>
        </p:spPr>
        <p:txBody>
          <a:bodyPr wrap="square" rtlCol="0">
            <a:spAutoFit/>
          </a:bodyPr>
          <a:lstStyle/>
          <a:p>
            <a:pPr algn="r" rtl="1"/>
            <a:r>
              <a:rPr lang="fa-IR" sz="2000" b="1" dirty="0">
                <a:latin typeface="Arial" panose="020B0604020202020204" pitchFamily="34" charset="0"/>
                <a:cs typeface="Arial" panose="020B0604020202020204" pitchFamily="34" charset="0"/>
              </a:rPr>
              <a:t>از نظر ساختار تقسیم شده : </a:t>
            </a:r>
            <a:r>
              <a:rPr lang="fa-IR" dirty="0">
                <a:latin typeface="Arial" panose="020B0604020202020204" pitchFamily="34" charset="0"/>
                <a:cs typeface="Arial" panose="020B0604020202020204" pitchFamily="34" charset="0"/>
              </a:rPr>
              <a:t>هر کدام از روش ها ممکن است به علت کاربردشان در بیماری های مختلف به دنبال تقسیم اجزای متفاوتی از بافت مانند غده ها، سلول ها و... باشند.</a:t>
            </a:r>
            <a:endParaRPr lang="en-US" dirty="0">
              <a:latin typeface="Arial" panose="020B0604020202020204" pitchFamily="34" charset="0"/>
              <a:cs typeface="Arial" panose="020B0604020202020204" pitchFamily="34" charset="0"/>
            </a:endParaRPr>
          </a:p>
        </p:txBody>
      </p:sp>
      <p:pic>
        <p:nvPicPr>
          <p:cNvPr id="9" name="Picture 8"/>
          <p:cNvPicPr>
            <a:picLocks noChangeAspect="1"/>
          </p:cNvPicPr>
          <p:nvPr/>
        </p:nvPicPr>
        <p:blipFill rotWithShape="1">
          <a:blip r:embed="rId3"/>
          <a:srcRect l="60297" t="30505" r="31662" b="56519"/>
          <a:stretch/>
        </p:blipFill>
        <p:spPr>
          <a:xfrm>
            <a:off x="7467108" y="2578172"/>
            <a:ext cx="331544" cy="300940"/>
          </a:xfrm>
          <a:prstGeom prst="rect">
            <a:avLst/>
          </a:prstGeom>
        </p:spPr>
      </p:pic>
      <p:pic>
        <p:nvPicPr>
          <p:cNvPr id="10" name="Picture 9"/>
          <p:cNvPicPr>
            <a:picLocks noChangeAspect="1"/>
          </p:cNvPicPr>
          <p:nvPr/>
        </p:nvPicPr>
        <p:blipFill rotWithShape="1">
          <a:blip r:embed="rId3"/>
          <a:srcRect l="60297" t="30505" r="31662" b="56519"/>
          <a:stretch/>
        </p:blipFill>
        <p:spPr>
          <a:xfrm>
            <a:off x="7459144" y="4873667"/>
            <a:ext cx="331544" cy="300940"/>
          </a:xfrm>
          <a:prstGeom prst="rect">
            <a:avLst/>
          </a:prstGeom>
        </p:spPr>
      </p:pic>
      <p:pic>
        <p:nvPicPr>
          <p:cNvPr id="11" name="Picture 10"/>
          <p:cNvPicPr>
            <a:picLocks noChangeAspect="1"/>
          </p:cNvPicPr>
          <p:nvPr/>
        </p:nvPicPr>
        <p:blipFill rotWithShape="1">
          <a:blip r:embed="rId3"/>
          <a:srcRect l="60297" t="30505" r="31662" b="56519"/>
          <a:stretch/>
        </p:blipFill>
        <p:spPr>
          <a:xfrm>
            <a:off x="7467108" y="3777284"/>
            <a:ext cx="331544" cy="300940"/>
          </a:xfrm>
          <a:prstGeom prst="rect">
            <a:avLst/>
          </a:prstGeom>
        </p:spPr>
      </p:pic>
    </p:spTree>
    <p:custDataLst>
      <p:tags r:id="rId1"/>
    </p:custDataLst>
    <p:extLst>
      <p:ext uri="{BB962C8B-B14F-4D97-AF65-F5344CB8AC3E}">
        <p14:creationId xmlns:p14="http://schemas.microsoft.com/office/powerpoint/2010/main" val="296935562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33006" y="243841"/>
            <a:ext cx="7524206" cy="548640"/>
          </a:xfrm>
        </p:spPr>
        <p:txBody>
          <a:bodyPr/>
          <a:lstStyle/>
          <a:p>
            <a:r>
              <a:rPr lang="fa-IR"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5. چالش ها :</a:t>
            </a:r>
            <a:endParaRPr lang="en-US" sz="240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687976" y="679270"/>
            <a:ext cx="9039498" cy="5660568"/>
          </a:xfrm>
        </p:spPr>
        <p:txBody>
          <a:bodyPr/>
          <a:lstStyle/>
          <a:p>
            <a:pPr algn="r" rtl="1">
              <a:buClr>
                <a:schemeClr val="accent5">
                  <a:lumMod val="10000"/>
                </a:schemeClr>
              </a:buClr>
            </a:pPr>
            <a:r>
              <a:rPr lang="fa-IR" sz="2000" dirty="0">
                <a:latin typeface="Arial" panose="020B0604020202020204" pitchFamily="34" charset="0"/>
                <a:cs typeface="Arial" panose="020B0604020202020204" pitchFamily="34" charset="0"/>
              </a:rPr>
              <a:t>تشخیص ساختار یک بافت و تقسیم بندی هسته ها، با توجه به درجه های مختلف بافت شناسی وهمچنین در موارد بدخیم بیماری</a:t>
            </a:r>
          </a:p>
          <a:p>
            <a:pPr algn="r" rtl="1">
              <a:lnSpc>
                <a:spcPct val="150000"/>
              </a:lnSpc>
              <a:buClr>
                <a:schemeClr val="accent5">
                  <a:lumMod val="10000"/>
                </a:schemeClr>
              </a:buClr>
            </a:pPr>
            <a:r>
              <a:rPr lang="fa-IR" sz="2000" dirty="0">
                <a:latin typeface="Arial" panose="020B0604020202020204" pitchFamily="34" charset="0"/>
                <a:cs typeface="Arial" panose="020B0604020202020204" pitchFamily="34" charset="0"/>
              </a:rPr>
              <a:t>تشخیص مرز بین اشیا با روشهای خودکار، در زمانی که ساختارها با هم در تماس هستند</a:t>
            </a:r>
          </a:p>
          <a:p>
            <a:pPr algn="r" rtl="1">
              <a:lnSpc>
                <a:spcPct val="150000"/>
              </a:lnSpc>
              <a:buClr>
                <a:schemeClr val="accent5">
                  <a:lumMod val="10000"/>
                </a:schemeClr>
              </a:buClr>
            </a:pPr>
            <a:r>
              <a:rPr lang="fa-IR" sz="2000" dirty="0">
                <a:latin typeface="Arial" panose="020B0604020202020204" pitchFamily="34" charset="0"/>
                <a:cs typeface="Arial" panose="020B0604020202020204" pitchFamily="34" charset="0"/>
              </a:rPr>
              <a:t>ارائه ی ویژگی های بالینی برای انواع بیماری ها و انواع بافت ها در قسمت های مختلف بدن</a:t>
            </a:r>
          </a:p>
          <a:p>
            <a:pPr algn="r" rtl="1">
              <a:lnSpc>
                <a:spcPct val="150000"/>
              </a:lnSpc>
              <a:buClr>
                <a:schemeClr val="accent5">
                  <a:lumMod val="10000"/>
                </a:schemeClr>
              </a:buClr>
            </a:pPr>
            <a:r>
              <a:rPr lang="fa-IR" sz="2000" dirty="0">
                <a:latin typeface="Arial" panose="020B0604020202020204" pitchFamily="34" charset="0"/>
                <a:cs typeface="Arial" panose="020B0604020202020204" pitchFamily="34" charset="0"/>
              </a:rPr>
              <a:t>استخراج داده ها از تصاویر بافت شناسی بالینی و حجم زیاد آن ها</a:t>
            </a:r>
          </a:p>
          <a:p>
            <a:pPr algn="r" rtl="1">
              <a:lnSpc>
                <a:spcPct val="150000"/>
              </a:lnSpc>
              <a:buClr>
                <a:schemeClr val="accent5">
                  <a:lumMod val="10000"/>
                </a:schemeClr>
              </a:buClr>
            </a:pPr>
            <a:r>
              <a:rPr lang="fa-IR" sz="2000" dirty="0">
                <a:latin typeface="Arial" panose="020B0604020202020204" pitchFamily="34" charset="0"/>
                <a:cs typeface="Arial" panose="020B0604020202020204" pitchFamily="34" charset="0"/>
              </a:rPr>
              <a:t>مدیریت مقیاس پایگاه داده ی تصاویر</a:t>
            </a:r>
          </a:p>
          <a:p>
            <a:pPr algn="r" rtl="1">
              <a:lnSpc>
                <a:spcPct val="150000"/>
              </a:lnSpc>
              <a:buClr>
                <a:schemeClr val="accent5">
                  <a:lumMod val="10000"/>
                </a:schemeClr>
              </a:buClr>
            </a:pPr>
            <a:r>
              <a:rPr lang="fa-IR" sz="2000" dirty="0">
                <a:latin typeface="Arial" panose="020B0604020202020204" pitchFamily="34" charset="0"/>
                <a:cs typeface="Arial" panose="020B0604020202020204" pitchFamily="34" charset="0"/>
              </a:rPr>
              <a:t>هزینه ی محاسباتی و زمان پردازش زیاد</a:t>
            </a:r>
          </a:p>
          <a:p>
            <a:pPr marL="342900" indent="-342900" algn="r" rtl="1">
              <a:buClrTx/>
              <a:buFont typeface="Arial" panose="020B0604020202020204" pitchFamily="34" charset="0"/>
              <a:buChar char="•"/>
            </a:pPr>
            <a:endParaRPr lang="fa-IR" b="1" dirty="0">
              <a:latin typeface="Arial" panose="020B0604020202020204" pitchFamily="34" charset="0"/>
              <a:cs typeface="Arial" panose="020B0604020202020204" pitchFamily="34" charset="0"/>
            </a:endParaRPr>
          </a:p>
          <a:p>
            <a:pPr marL="342900" indent="-342900" algn="r" rtl="1">
              <a:buClrTx/>
              <a:buFont typeface="Arial" panose="020B0604020202020204" pitchFamily="34" charset="0"/>
              <a:buChar char="•"/>
            </a:pPr>
            <a:endParaRPr lang="fa-IR" b="1" dirty="0">
              <a:latin typeface="Arial" panose="020B0604020202020204" pitchFamily="34" charset="0"/>
              <a:cs typeface="Arial" panose="020B0604020202020204" pitchFamily="34" charset="0"/>
            </a:endParaRPr>
          </a:p>
          <a:p>
            <a:pPr algn="r" rtl="1">
              <a:buClrTx/>
            </a:pPr>
            <a:endParaRPr lang="fa-IR" sz="2000" dirty="0">
              <a:latin typeface="Arial" panose="020B0604020202020204" pitchFamily="34" charset="0"/>
              <a:cs typeface="Arial" panose="020B0604020202020204" pitchFamily="34" charset="0"/>
            </a:endParaRPr>
          </a:p>
          <a:p>
            <a:pPr algn="r" rtl="1">
              <a:buClrTx/>
            </a:pPr>
            <a:endParaRPr lang="fa-IR" sz="2000" dirty="0">
              <a:latin typeface="Arial" panose="020B0604020202020204" pitchFamily="34" charset="0"/>
              <a:cs typeface="Arial" panose="020B0604020202020204" pitchFamily="34" charset="0"/>
            </a:endParaRPr>
          </a:p>
          <a:p>
            <a:pPr algn="r" rtl="1"/>
            <a:endParaRPr lang="fa-IR" b="1"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3007" y="3223356"/>
            <a:ext cx="4432663" cy="2464809"/>
          </a:xfrm>
          <a:prstGeom prst="rect">
            <a:avLst/>
          </a:prstGeom>
        </p:spPr>
      </p:pic>
      <p:sp>
        <p:nvSpPr>
          <p:cNvPr id="11" name="Rectangle 10"/>
          <p:cNvSpPr/>
          <p:nvPr/>
        </p:nvSpPr>
        <p:spPr>
          <a:xfrm>
            <a:off x="1643605" y="5780892"/>
            <a:ext cx="4591732" cy="353943"/>
          </a:xfrm>
          <a:prstGeom prst="rect">
            <a:avLst/>
          </a:prstGeom>
        </p:spPr>
        <p:txBody>
          <a:bodyPr wrap="square">
            <a:spAutoFit/>
          </a:bodyPr>
          <a:lstStyle/>
          <a:p>
            <a:pPr algn="r" rtl="1"/>
            <a:r>
              <a:rPr lang="fa-IR" sz="1700" dirty="0">
                <a:latin typeface="Arial" panose="020B0604020202020204" pitchFamily="34" charset="0"/>
              </a:rPr>
              <a:t>مثالی از تقسیم بندی غدد در موارد بدخیم و خوش خیم </a:t>
            </a:r>
            <a:r>
              <a:rPr lang="en-US" sz="1700" dirty="0">
                <a:latin typeface="Arial" panose="020B0604020202020204" pitchFamily="34" charset="0"/>
                <a:cs typeface="Arial" panose="020B0604020202020204" pitchFamily="34" charset="0"/>
                <a:hlinkClick r:id="" action="ppaction://noaction"/>
              </a:rPr>
              <a:t>]</a:t>
            </a:r>
            <a:r>
              <a:rPr lang="fa-IR" sz="1700" dirty="0">
                <a:latin typeface="Arial" panose="020B0604020202020204" pitchFamily="34" charset="0"/>
                <a:hlinkClick r:id="" action="ppaction://noaction"/>
              </a:rPr>
              <a:t>مرجع4</a:t>
            </a:r>
            <a:r>
              <a:rPr lang="en-US" sz="1700" dirty="0">
                <a:latin typeface="Arial" panose="020B0604020202020204" pitchFamily="34" charset="0"/>
                <a:cs typeface="Arial" panose="020B0604020202020204" pitchFamily="34" charset="0"/>
                <a:hlinkClick r:id="" action="ppaction://noaction"/>
              </a:rPr>
              <a:t>[</a:t>
            </a:r>
            <a:endParaRPr lang="fa-IR" sz="1700" dirty="0">
              <a:latin typeface="Arial" panose="020B0604020202020204" pitchFamily="34" charset="0"/>
            </a:endParaRPr>
          </a:p>
        </p:txBody>
      </p:sp>
      <p:sp>
        <p:nvSpPr>
          <p:cNvPr id="13" name="Slide Number Placeholder 12"/>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12</a:t>
            </a:fld>
            <a:endParaRPr lang="en-US" dirty="0">
              <a:solidFill>
                <a:schemeClr val="accent5">
                  <a:lumMod val="10000"/>
                </a:schemeClr>
              </a:solidFill>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4"/>
          <a:srcRect l="60297" t="30505" r="31662" b="56519"/>
          <a:stretch/>
        </p:blipFill>
        <p:spPr>
          <a:xfrm>
            <a:off x="9726856" y="803960"/>
            <a:ext cx="331544" cy="300940"/>
          </a:xfrm>
          <a:prstGeom prst="rect">
            <a:avLst/>
          </a:prstGeom>
        </p:spPr>
      </p:pic>
      <p:pic>
        <p:nvPicPr>
          <p:cNvPr id="9" name="Picture 8"/>
          <p:cNvPicPr>
            <a:picLocks noChangeAspect="1"/>
          </p:cNvPicPr>
          <p:nvPr/>
        </p:nvPicPr>
        <p:blipFill rotWithShape="1">
          <a:blip r:embed="rId4"/>
          <a:srcRect l="60297" t="30505" r="31662" b="56519"/>
          <a:stretch/>
        </p:blipFill>
        <p:spPr>
          <a:xfrm>
            <a:off x="9726856" y="2137460"/>
            <a:ext cx="331544" cy="300940"/>
          </a:xfrm>
          <a:prstGeom prst="rect">
            <a:avLst/>
          </a:prstGeom>
        </p:spPr>
      </p:pic>
      <p:pic>
        <p:nvPicPr>
          <p:cNvPr id="10" name="Picture 9"/>
          <p:cNvPicPr>
            <a:picLocks noChangeAspect="1"/>
          </p:cNvPicPr>
          <p:nvPr/>
        </p:nvPicPr>
        <p:blipFill rotWithShape="1">
          <a:blip r:embed="rId4"/>
          <a:srcRect l="60297" t="30505" r="31662" b="56519"/>
          <a:stretch/>
        </p:blipFill>
        <p:spPr>
          <a:xfrm>
            <a:off x="9726856" y="1604060"/>
            <a:ext cx="331544" cy="300940"/>
          </a:xfrm>
          <a:prstGeom prst="rect">
            <a:avLst/>
          </a:prstGeom>
        </p:spPr>
      </p:pic>
      <p:pic>
        <p:nvPicPr>
          <p:cNvPr id="12" name="Picture 11"/>
          <p:cNvPicPr>
            <a:picLocks noChangeAspect="1"/>
          </p:cNvPicPr>
          <p:nvPr/>
        </p:nvPicPr>
        <p:blipFill rotWithShape="1">
          <a:blip r:embed="rId4"/>
          <a:srcRect l="60297" t="30505" r="31662" b="56519"/>
          <a:stretch/>
        </p:blipFill>
        <p:spPr>
          <a:xfrm>
            <a:off x="9726856" y="3737660"/>
            <a:ext cx="331544" cy="300940"/>
          </a:xfrm>
          <a:prstGeom prst="rect">
            <a:avLst/>
          </a:prstGeom>
        </p:spPr>
      </p:pic>
      <p:pic>
        <p:nvPicPr>
          <p:cNvPr id="14" name="Picture 13"/>
          <p:cNvPicPr>
            <a:picLocks noChangeAspect="1"/>
          </p:cNvPicPr>
          <p:nvPr/>
        </p:nvPicPr>
        <p:blipFill rotWithShape="1">
          <a:blip r:embed="rId4"/>
          <a:srcRect l="60297" t="30505" r="31662" b="56519"/>
          <a:stretch/>
        </p:blipFill>
        <p:spPr>
          <a:xfrm>
            <a:off x="9726856" y="3204260"/>
            <a:ext cx="331544" cy="300940"/>
          </a:xfrm>
          <a:prstGeom prst="rect">
            <a:avLst/>
          </a:prstGeom>
        </p:spPr>
      </p:pic>
      <p:pic>
        <p:nvPicPr>
          <p:cNvPr id="15" name="Picture 14"/>
          <p:cNvPicPr>
            <a:picLocks noChangeAspect="1"/>
          </p:cNvPicPr>
          <p:nvPr/>
        </p:nvPicPr>
        <p:blipFill rotWithShape="1">
          <a:blip r:embed="rId4"/>
          <a:srcRect l="60297" t="30505" r="31662" b="56519"/>
          <a:stretch/>
        </p:blipFill>
        <p:spPr>
          <a:xfrm>
            <a:off x="9726856" y="2700091"/>
            <a:ext cx="331544" cy="300940"/>
          </a:xfrm>
          <a:prstGeom prst="rect">
            <a:avLst/>
          </a:prstGeom>
        </p:spPr>
      </p:pic>
    </p:spTree>
    <p:custDataLst>
      <p:tags r:id="rId1"/>
    </p:custDataLst>
    <p:extLst>
      <p:ext uri="{BB962C8B-B14F-4D97-AF65-F5344CB8AC3E}">
        <p14:creationId xmlns:p14="http://schemas.microsoft.com/office/powerpoint/2010/main" val="201082559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9285" y="858665"/>
            <a:ext cx="8677656" cy="5632311"/>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fa-IR" sz="2400" b="1" dirty="0">
                <a:solidFill>
                  <a:srgbClr val="000000"/>
                </a:solidFill>
                <a:effectLst>
                  <a:outerShdw blurRad="38100" dist="38100" dir="2700000" algn="tl">
                    <a:srgbClr val="000000">
                      <a:alpha val="43137"/>
                    </a:srgbClr>
                  </a:outerShdw>
                </a:effectLst>
              </a:rPr>
              <a:t>6. نتیجه گیری:</a:t>
            </a:r>
            <a:endParaRPr lang="fa-IR" sz="2400" dirty="0">
              <a:solidFill>
                <a:schemeClr val="tx1"/>
              </a:solidFill>
              <a:latin typeface="Arial" panose="020B0604020202020204" pitchFamily="34" charset="0"/>
            </a:endParaRPr>
          </a:p>
          <a:p>
            <a:pPr marL="101598" indent="0" algn="r">
              <a:buNone/>
            </a:pPr>
            <a:endParaRPr lang="fa-IR" sz="2400" dirty="0">
              <a:solidFill>
                <a:schemeClr val="tx1"/>
              </a:solidFill>
              <a:latin typeface="Arial" panose="020B0604020202020204" pitchFamily="34" charset="0"/>
            </a:endParaRPr>
          </a:p>
          <a:p>
            <a:pPr marL="101598" indent="0" algn="r">
              <a:lnSpc>
                <a:spcPct val="150000"/>
              </a:lnSpc>
              <a:buNone/>
            </a:pPr>
            <a:r>
              <a:rPr lang="fa-IR" sz="2400" dirty="0">
                <a:solidFill>
                  <a:schemeClr val="tx1"/>
                </a:solidFill>
                <a:latin typeface="Arial" panose="020B0604020202020204" pitchFamily="34" charset="0"/>
              </a:rPr>
              <a:t>به طور کلی، بحث و بررسی های تحقیقاتی انجام شده در حول این موضوع، به پیشرفت های قابل توجهی دست یافته اند و با در نظر گرفتن چالش های موجود به اصلاحاتی پرداخته اند، تا روند تقسیم بندی را بهبود بخشند.</a:t>
            </a:r>
          </a:p>
          <a:p>
            <a:pPr marL="101598" indent="0" algn="r">
              <a:buNone/>
            </a:pPr>
            <a:endParaRPr lang="en-US" sz="2400" dirty="0">
              <a:solidFill>
                <a:schemeClr val="tx1"/>
              </a:solidFill>
              <a:latin typeface="Arial" panose="020B0604020202020204" pitchFamily="34" charset="0"/>
              <a:cs typeface="Arial" panose="020B0604020202020204" pitchFamily="34" charset="0"/>
            </a:endParaRPr>
          </a:p>
          <a:p>
            <a:pPr marL="101598" indent="0" algn="r">
              <a:lnSpc>
                <a:spcPct val="150000"/>
              </a:lnSpc>
              <a:buNone/>
            </a:pPr>
            <a:r>
              <a:rPr lang="fa-IR" sz="2400" dirty="0">
                <a:solidFill>
                  <a:schemeClr val="tx1"/>
                </a:solidFill>
                <a:latin typeface="Arial" panose="020B0604020202020204" pitchFamily="34" charset="0"/>
              </a:rPr>
              <a:t>در عین حال، تا کنون هیچ کدام از این روش های پیشنهادی، آمادگی لازم برای اجرای گسترده در دنیای واقعی را کسب نکرده اند؛ و همچنان لازم است تا روش های برتری ارائه شود، که از لحاظ کمی و کیفی عملکرد بهتری داشته باشند و در مقیاس بزرگ عملی باشند، تا پتانسیل بهره برداری عمومی را داشته باشند.</a:t>
            </a:r>
            <a:endParaRPr lang="en-US" sz="2400" dirty="0"/>
          </a:p>
          <a:p>
            <a:pPr marL="101598" indent="0" algn="r">
              <a:lnSpc>
                <a:spcPct val="150000"/>
              </a:lnSpc>
              <a:buNone/>
            </a:pPr>
            <a:endParaRPr lang="en-US" sz="2400" dirty="0">
              <a:solidFill>
                <a:schemeClr val="tx1"/>
              </a:solidFill>
              <a:latin typeface="Arial" panose="020B060402020202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13</a:t>
            </a:fld>
            <a:endParaRPr lang="en-US" dirty="0">
              <a:solidFill>
                <a:schemeClr val="accent5">
                  <a:lumMod val="10000"/>
                </a:schemeClr>
              </a:solidFill>
              <a:latin typeface="+mj-lt"/>
            </a:endParaRPr>
          </a:p>
        </p:txBody>
      </p:sp>
    </p:spTree>
    <p:custDataLst>
      <p:tags r:id="rId1"/>
    </p:custDataLst>
    <p:extLst>
      <p:ext uri="{BB962C8B-B14F-4D97-AF65-F5344CB8AC3E}">
        <p14:creationId xmlns:p14="http://schemas.microsoft.com/office/powerpoint/2010/main" val="184918697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12"/>
          <p:cNvSpPr>
            <a:spLocks noGrp="1"/>
          </p:cNvSpPr>
          <p:nvPr>
            <p:ph type="sldNum" sz="quarter" idx="12"/>
          </p:nvPr>
        </p:nvSpPr>
        <p:spPr>
          <a:xfrm>
            <a:off x="0" y="6333200"/>
            <a:ext cx="731600" cy="524800"/>
          </a:xfrm>
        </p:spPr>
        <p:txBody>
          <a:bodyPr/>
          <a:lstStyle/>
          <a:p>
            <a:pPr algn="ctr"/>
            <a:r>
              <a:rPr lang="fa-IR" dirty="0">
                <a:solidFill>
                  <a:srgbClr val="000000"/>
                </a:solidFill>
                <a:latin typeface="Arial" panose="020B0604020202020204" pitchFamily="34" charset="0"/>
                <a:cs typeface="Arial" panose="020B0604020202020204" pitchFamily="34" charset="0"/>
              </a:rPr>
              <a:t>14</a:t>
            </a:r>
            <a:endParaRPr lang="en-US" dirty="0">
              <a:solidFill>
                <a:srgbClr val="000000"/>
              </a:solidFill>
              <a:latin typeface="Arial" panose="020B0604020202020204" pitchFamily="34" charset="0"/>
              <a:cs typeface="Arial" panose="020B0604020202020204" pitchFamily="34" charset="0"/>
            </a:endParaRPr>
          </a:p>
        </p:txBody>
      </p:sp>
      <p:sp>
        <p:nvSpPr>
          <p:cNvPr id="6" name="TextBox 5"/>
          <p:cNvSpPr txBox="1"/>
          <p:nvPr/>
        </p:nvSpPr>
        <p:spPr>
          <a:xfrm>
            <a:off x="5230368" y="155448"/>
            <a:ext cx="1463040" cy="492443"/>
          </a:xfrm>
          <a:prstGeom prst="rect">
            <a:avLst/>
          </a:prstGeom>
          <a:noFill/>
        </p:spPr>
        <p:txBody>
          <a:bodyPr wrap="square" rtlCol="0">
            <a:spAutoFit/>
          </a:bodyPr>
          <a:lstStyle/>
          <a:p>
            <a:pPr algn="r" rtl="1"/>
            <a:r>
              <a:rPr lang="fa-IR" sz="2600" b="1" dirty="0">
                <a:effectLst>
                  <a:outerShdw blurRad="38100" dist="38100" dir="2700000" algn="tl">
                    <a:srgbClr val="000000">
                      <a:alpha val="43137"/>
                    </a:srgbClr>
                  </a:outerShdw>
                </a:effectLst>
              </a:rPr>
              <a:t>7. مراجع:</a:t>
            </a:r>
            <a:endParaRPr lang="en-US" sz="2600" b="1" dirty="0">
              <a:effectLst>
                <a:outerShdw blurRad="38100" dist="38100" dir="2700000" algn="tl">
                  <a:srgbClr val="000000">
                    <a:alpha val="43137"/>
                  </a:srgbClr>
                </a:outerShdw>
              </a:effectLst>
            </a:endParaRPr>
          </a:p>
        </p:txBody>
      </p:sp>
      <p:sp>
        <p:nvSpPr>
          <p:cNvPr id="7" name="TextBox 6"/>
          <p:cNvSpPr txBox="1"/>
          <p:nvPr/>
        </p:nvSpPr>
        <p:spPr>
          <a:xfrm>
            <a:off x="978408" y="768096"/>
            <a:ext cx="9966960" cy="6093976"/>
          </a:xfrm>
          <a:prstGeom prst="rect">
            <a:avLst/>
          </a:prstGeom>
          <a:noFill/>
        </p:spPr>
        <p:txBody>
          <a:bodyPr wrap="square" rtlCol="0">
            <a:spAutoFit/>
          </a:bodyPr>
          <a:lstStyle/>
          <a:p>
            <a:pPr marL="342900" lvl="0" indent="-342900">
              <a:buFont typeface="+mj-lt"/>
              <a:buAutoNum type="arabicPeriod"/>
            </a:pPr>
            <a:r>
              <a:rPr lang="en-US" sz="1500" dirty="0">
                <a:latin typeface="Arial" panose="020B0604020202020204" pitchFamily="34" charset="0"/>
                <a:cs typeface="Arial" panose="020B0604020202020204" pitchFamily="34" charset="0"/>
              </a:rPr>
              <a:t>Naylor, Peter, Marick Laé, Fabien Reyal, and Thomas Walter. "Nuclei segmentation in histopathology images using deep neural networks." In 2017 IEEE 14th international symposium on biomedical imaging (ISBI 2017), pp. 933-936. IEEE, 2017.</a:t>
            </a:r>
            <a:endParaRPr lang="en-US" sz="1500" b="1" dirty="0">
              <a:latin typeface="Arial" panose="020B0604020202020204" pitchFamily="34" charset="0"/>
              <a:cs typeface="Arial" panose="020B0604020202020204" pitchFamily="34" charset="0"/>
            </a:endParaRPr>
          </a:p>
          <a:p>
            <a:pPr marL="342900" lvl="0" indent="-342900">
              <a:buFont typeface="+mj-lt"/>
              <a:buAutoNum type="arabicPeriod"/>
            </a:pPr>
            <a:endParaRPr lang="en-US"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err="1">
                <a:latin typeface="Arial" panose="020B0604020202020204" pitchFamily="34" charset="0"/>
                <a:cs typeface="Arial" panose="020B0604020202020204" pitchFamily="34" charset="0"/>
              </a:rPr>
              <a:t>Sirinukunwattana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Korsuk</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Josien</a:t>
            </a:r>
            <a:r>
              <a:rPr lang="en-US" sz="1500" dirty="0">
                <a:latin typeface="Arial" panose="020B0604020202020204" pitchFamily="34" charset="0"/>
                <a:cs typeface="Arial" panose="020B0604020202020204" pitchFamily="34" charset="0"/>
              </a:rPr>
              <a:t> PW </a:t>
            </a:r>
            <a:r>
              <a:rPr lang="en-US" sz="1500" dirty="0" err="1">
                <a:latin typeface="Arial" panose="020B0604020202020204" pitchFamily="34" charset="0"/>
                <a:cs typeface="Arial" panose="020B0604020202020204" pitchFamily="34" charset="0"/>
              </a:rPr>
              <a:t>Pluim</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Hao</a:t>
            </a:r>
            <a:r>
              <a:rPr lang="en-US" sz="1500" dirty="0">
                <a:latin typeface="Arial" panose="020B0604020202020204" pitchFamily="34" charset="0"/>
                <a:cs typeface="Arial" panose="020B0604020202020204" pitchFamily="34" charset="0"/>
              </a:rPr>
              <a:t> Chen, </a:t>
            </a:r>
            <a:r>
              <a:rPr lang="en-US" sz="1500" dirty="0" err="1">
                <a:latin typeface="Arial" panose="020B0604020202020204" pitchFamily="34" charset="0"/>
                <a:cs typeface="Arial" panose="020B0604020202020204" pitchFamily="34" charset="0"/>
              </a:rPr>
              <a:t>Xiaojuan</a:t>
            </a:r>
            <a:r>
              <a:rPr lang="en-US" sz="1500" dirty="0">
                <a:latin typeface="Arial" panose="020B0604020202020204" pitchFamily="34" charset="0"/>
                <a:cs typeface="Arial" panose="020B0604020202020204" pitchFamily="34" charset="0"/>
              </a:rPr>
              <a:t> Qi, </a:t>
            </a:r>
            <a:r>
              <a:rPr lang="en-US" sz="1500" dirty="0" err="1">
                <a:latin typeface="Arial" panose="020B0604020202020204" pitchFamily="34" charset="0"/>
                <a:cs typeface="Arial" panose="020B0604020202020204" pitchFamily="34" charset="0"/>
              </a:rPr>
              <a:t>Pheng</a:t>
            </a:r>
            <a:r>
              <a:rPr lang="en-US" sz="1500" dirty="0">
                <a:latin typeface="Arial" panose="020B0604020202020204" pitchFamily="34" charset="0"/>
                <a:cs typeface="Arial" panose="020B0604020202020204" pitchFamily="34" charset="0"/>
              </a:rPr>
              <a:t>-Ann </a:t>
            </a:r>
            <a:r>
              <a:rPr lang="en-US" sz="1500" dirty="0" err="1">
                <a:latin typeface="Arial" panose="020B0604020202020204" pitchFamily="34" charset="0"/>
                <a:cs typeface="Arial" panose="020B0604020202020204" pitchFamily="34" charset="0"/>
              </a:rPr>
              <a:t>Heng</a:t>
            </a:r>
            <a:r>
              <a:rPr lang="en-US" sz="1500" dirty="0">
                <a:latin typeface="Arial" panose="020B0604020202020204" pitchFamily="34" charset="0"/>
                <a:cs typeface="Arial" panose="020B0604020202020204" pitchFamily="34" charset="0"/>
              </a:rPr>
              <a:t>, Yun Bo </a:t>
            </a:r>
            <a:r>
              <a:rPr lang="en-US" sz="1500" dirty="0" err="1">
                <a:latin typeface="Arial" panose="020B0604020202020204" pitchFamily="34" charset="0"/>
                <a:cs typeface="Arial" panose="020B0604020202020204" pitchFamily="34" charset="0"/>
              </a:rPr>
              <a:t>Guo</a:t>
            </a:r>
            <a:r>
              <a:rPr lang="en-US" sz="1500" dirty="0">
                <a:latin typeface="Arial" panose="020B0604020202020204" pitchFamily="34" charset="0"/>
                <a:cs typeface="Arial" panose="020B0604020202020204" pitchFamily="34" charset="0"/>
              </a:rPr>
              <a:t>, Li Yang Wang et al. "Gland segmentation in colon histology images: The </a:t>
            </a:r>
            <a:r>
              <a:rPr lang="en-US" sz="1500" dirty="0" err="1">
                <a:latin typeface="Arial" panose="020B0604020202020204" pitchFamily="34" charset="0"/>
                <a:cs typeface="Arial" panose="020B0604020202020204" pitchFamily="34" charset="0"/>
              </a:rPr>
              <a:t>glas</a:t>
            </a:r>
            <a:r>
              <a:rPr lang="en-US" sz="1500" dirty="0">
                <a:latin typeface="Arial" panose="020B0604020202020204" pitchFamily="34" charset="0"/>
                <a:cs typeface="Arial" panose="020B0604020202020204" pitchFamily="34" charset="0"/>
              </a:rPr>
              <a:t> challenge contest." Medical image analysis 35 (2017): 451-502</a:t>
            </a:r>
            <a:r>
              <a:rPr lang="ar-SA" sz="1500" dirty="0">
                <a:latin typeface="Arial" panose="020B0604020202020204" pitchFamily="34" charset="0"/>
                <a:cs typeface="Arial" panose="020B0604020202020204" pitchFamily="34" charset="0"/>
              </a:rPr>
              <a:t>.</a:t>
            </a:r>
            <a:endParaRPr lang="en-US" sz="1500" b="1" dirty="0">
              <a:latin typeface="Arial" panose="020B0604020202020204" pitchFamily="34" charset="0"/>
              <a:cs typeface="Arial" panose="020B0604020202020204" pitchFamily="34" charset="0"/>
            </a:endParaRPr>
          </a:p>
          <a:p>
            <a:pPr marL="342900" indent="-342900">
              <a:buFont typeface="+mj-lt"/>
              <a:buAutoNum type="arabicPeriod"/>
            </a:pPr>
            <a:endParaRPr lang="en-US" sz="1500" dirty="0">
              <a:latin typeface="Arial" panose="020B0604020202020204" pitchFamily="34" charset="0"/>
              <a:cs typeface="Arial" panose="020B0604020202020204" pitchFamily="34" charset="0"/>
            </a:endParaRPr>
          </a:p>
          <a:p>
            <a:pPr marL="342900" indent="-342900">
              <a:buFont typeface="+mj-lt"/>
              <a:buAutoNum type="arabicPeriod"/>
            </a:pPr>
            <a:r>
              <a:rPr lang="en-US" sz="1500" dirty="0">
                <a:latin typeface="Arial" panose="020B0604020202020204" pitchFamily="34" charset="0"/>
                <a:cs typeface="Arial" panose="020B0604020202020204" pitchFamily="34" charset="0"/>
              </a:rPr>
              <a:t>Xu, Yan, </a:t>
            </a:r>
            <a:r>
              <a:rPr lang="en-US" sz="1500" dirty="0" err="1">
                <a:latin typeface="Arial" panose="020B0604020202020204" pitchFamily="34" charset="0"/>
                <a:cs typeface="Arial" panose="020B0604020202020204" pitchFamily="34" charset="0"/>
              </a:rPr>
              <a:t>Zhipeng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Jia</a:t>
            </a:r>
            <a:r>
              <a:rPr lang="en-US" sz="1500" dirty="0">
                <a:latin typeface="Arial" panose="020B0604020202020204" pitchFamily="34" charset="0"/>
                <a:cs typeface="Arial" panose="020B0604020202020204" pitchFamily="34" charset="0"/>
              </a:rPr>
              <a:t>, Liang-Bo Wang, </a:t>
            </a:r>
            <a:r>
              <a:rPr lang="en-US" sz="1500" dirty="0" err="1">
                <a:latin typeface="Arial" panose="020B0604020202020204" pitchFamily="34" charset="0"/>
                <a:cs typeface="Arial" panose="020B0604020202020204" pitchFamily="34" charset="0"/>
              </a:rPr>
              <a:t>Yuqing</a:t>
            </a:r>
            <a:r>
              <a:rPr lang="en-US" sz="1500" dirty="0">
                <a:latin typeface="Arial" panose="020B0604020202020204" pitchFamily="34" charset="0"/>
                <a:cs typeface="Arial" panose="020B0604020202020204" pitchFamily="34" charset="0"/>
              </a:rPr>
              <a:t> Ai, Fang Zhang, </a:t>
            </a:r>
            <a:r>
              <a:rPr lang="en-US" sz="1500" dirty="0" err="1">
                <a:latin typeface="Arial" panose="020B0604020202020204" pitchFamily="34" charset="0"/>
                <a:cs typeface="Arial" panose="020B0604020202020204" pitchFamily="34" charset="0"/>
              </a:rPr>
              <a:t>Maode</a:t>
            </a:r>
            <a:r>
              <a:rPr lang="en-US" sz="1500" dirty="0">
                <a:latin typeface="Arial" panose="020B0604020202020204" pitchFamily="34" charset="0"/>
                <a:cs typeface="Arial" panose="020B0604020202020204" pitchFamily="34" charset="0"/>
              </a:rPr>
              <a:t> Lai, I. Eric, and Chao Chang. "Large scale tissue histopathology image classification, segmentation, and visualization via deep convolutional activation features." BMC Bioinformatics 18, no. 1 (2017): 281.</a:t>
            </a:r>
          </a:p>
          <a:p>
            <a:pPr marL="342900" indent="-342900">
              <a:buFont typeface="+mj-lt"/>
              <a:buAutoNum type="arabicPeriod"/>
            </a:pPr>
            <a:endParaRPr lang="en-US"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a:latin typeface="Arial" panose="020B0604020202020204" pitchFamily="34" charset="0"/>
                <a:cs typeface="Arial" panose="020B0604020202020204" pitchFamily="34" charset="0"/>
              </a:rPr>
              <a:t>Chen, </a:t>
            </a:r>
            <a:r>
              <a:rPr lang="en-US" sz="1500" dirty="0" err="1">
                <a:latin typeface="Arial" panose="020B0604020202020204" pitchFamily="34" charset="0"/>
                <a:cs typeface="Arial" panose="020B0604020202020204" pitchFamily="34" charset="0"/>
              </a:rPr>
              <a:t>Hao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Xiaojuan</a:t>
            </a:r>
            <a:r>
              <a:rPr lang="en-US" sz="1500" dirty="0">
                <a:latin typeface="Arial" panose="020B0604020202020204" pitchFamily="34" charset="0"/>
                <a:cs typeface="Arial" panose="020B0604020202020204" pitchFamily="34" charset="0"/>
              </a:rPr>
              <a:t> Qi, </a:t>
            </a:r>
            <a:r>
              <a:rPr lang="en-US" sz="1500" dirty="0" err="1">
                <a:latin typeface="Arial" panose="020B0604020202020204" pitchFamily="34" charset="0"/>
                <a:cs typeface="Arial" panose="020B0604020202020204" pitchFamily="34" charset="0"/>
              </a:rPr>
              <a:t>Lequan</a:t>
            </a:r>
            <a:r>
              <a:rPr lang="en-US" sz="1500" dirty="0">
                <a:latin typeface="Arial" panose="020B0604020202020204" pitchFamily="34" charset="0"/>
                <a:cs typeface="Arial" panose="020B0604020202020204" pitchFamily="34" charset="0"/>
              </a:rPr>
              <a:t> Yu, and </a:t>
            </a:r>
            <a:r>
              <a:rPr lang="en-US" sz="1500" dirty="0" err="1">
                <a:latin typeface="Arial" panose="020B0604020202020204" pitchFamily="34" charset="0"/>
                <a:cs typeface="Arial" panose="020B0604020202020204" pitchFamily="34" charset="0"/>
              </a:rPr>
              <a:t>Pheng</a:t>
            </a:r>
            <a:r>
              <a:rPr lang="en-US" sz="1500" dirty="0">
                <a:latin typeface="Arial" panose="020B0604020202020204" pitchFamily="34" charset="0"/>
                <a:cs typeface="Arial" panose="020B0604020202020204" pitchFamily="34" charset="0"/>
              </a:rPr>
              <a:t>-Ann </a:t>
            </a:r>
            <a:r>
              <a:rPr lang="en-US" sz="1500" dirty="0" err="1">
                <a:latin typeface="Arial" panose="020B0604020202020204" pitchFamily="34" charset="0"/>
                <a:cs typeface="Arial" panose="020B0604020202020204" pitchFamily="34" charset="0"/>
              </a:rPr>
              <a:t>Heng</a:t>
            </a:r>
            <a:r>
              <a:rPr lang="en-US" sz="1500" dirty="0">
                <a:latin typeface="Arial" panose="020B0604020202020204" pitchFamily="34" charset="0"/>
                <a:cs typeface="Arial" panose="020B0604020202020204" pitchFamily="34" charset="0"/>
              </a:rPr>
              <a:t>. "DCAN: deep contour-aware networks for accurate gland segmentation." In </a:t>
            </a:r>
            <a:r>
              <a:rPr lang="en-US" sz="1500" i="1" dirty="0">
                <a:latin typeface="Arial" panose="020B0604020202020204" pitchFamily="34" charset="0"/>
                <a:cs typeface="Arial" panose="020B0604020202020204" pitchFamily="34" charset="0"/>
              </a:rPr>
              <a:t>Proceedings of the IEEE conference on Computer Vision and Pattern Recognition</a:t>
            </a:r>
            <a:r>
              <a:rPr lang="en-US" sz="1500" dirty="0">
                <a:latin typeface="Arial" panose="020B0604020202020204" pitchFamily="34" charset="0"/>
                <a:cs typeface="Arial" panose="020B0604020202020204" pitchFamily="34" charset="0"/>
              </a:rPr>
              <a:t>, pp. 2487-2496. 2016.</a:t>
            </a:r>
            <a:endParaRPr lang="en-US" sz="1500" b="1" dirty="0">
              <a:latin typeface="Arial" panose="020B0604020202020204" pitchFamily="34" charset="0"/>
              <a:cs typeface="Arial" panose="020B0604020202020204" pitchFamily="34" charset="0"/>
            </a:endParaRPr>
          </a:p>
          <a:p>
            <a:pPr marL="342900" indent="-342900">
              <a:buFont typeface="+mj-lt"/>
              <a:buAutoNum type="arabicPeriod"/>
            </a:pPr>
            <a:endParaRPr lang="fa-IR" sz="1500" dirty="0">
              <a:latin typeface="Arial" panose="020B0604020202020204" pitchFamily="34" charset="0"/>
              <a:cs typeface="Arial" panose="020B0604020202020204" pitchFamily="34" charset="0"/>
            </a:endParaRPr>
          </a:p>
          <a:p>
            <a:pPr marL="342900" lvl="0" indent="-342900">
              <a:buFont typeface="+mj-lt"/>
              <a:buAutoNum type="arabicPeriod"/>
            </a:pPr>
            <a:r>
              <a:rPr lang="en-US" sz="1500" dirty="0"/>
              <a:t>Peng, </a:t>
            </a:r>
            <a:r>
              <a:rPr lang="en-US" sz="1500" dirty="0" err="1"/>
              <a:t>Binbin</a:t>
            </a:r>
            <a:r>
              <a:rPr lang="en-US" sz="1500" dirty="0"/>
              <a:t>, Lin Chen, </a:t>
            </a:r>
            <a:r>
              <a:rPr lang="en-US" sz="1500" dirty="0" err="1"/>
              <a:t>Mingsheng</a:t>
            </a:r>
            <a:r>
              <a:rPr lang="en-US" sz="1500" dirty="0"/>
              <a:t> Shang, and </a:t>
            </a:r>
            <a:r>
              <a:rPr lang="en-US" sz="1500" dirty="0" err="1"/>
              <a:t>Jianjun</a:t>
            </a:r>
            <a:r>
              <a:rPr lang="en-US" sz="1500" dirty="0"/>
              <a:t> Xu. "Fully Convolutional Neural Networks for Tissue Histopathology Image Classification and Segmentation." In 2015 25</a:t>
            </a:r>
            <a:r>
              <a:rPr lang="en-US" sz="1500" i="1" dirty="0"/>
              <a:t>th IEEE International Conference on Image Processing (ICIP)</a:t>
            </a:r>
            <a:r>
              <a:rPr lang="en-US" sz="1500" dirty="0"/>
              <a:t>, pp. 1403-1407. IEEE, 2015.</a:t>
            </a:r>
            <a:endParaRPr lang="fa-IR" sz="1500" dirty="0"/>
          </a:p>
          <a:p>
            <a:pPr marL="342900" lvl="0" indent="-342900">
              <a:buFont typeface="+mj-lt"/>
              <a:buAutoNum type="arabicPeriod"/>
            </a:pPr>
            <a:endParaRPr lang="fa-IR" sz="1500" b="1" dirty="0"/>
          </a:p>
          <a:p>
            <a:pPr marL="342900" lvl="0" indent="-342900">
              <a:buFont typeface="+mj-lt"/>
              <a:buAutoNum type="arabicPeriod"/>
            </a:pPr>
            <a:r>
              <a:rPr lang="en-US" sz="1500" dirty="0">
                <a:latin typeface="Arial" panose="020B0604020202020204" pitchFamily="34" charset="0"/>
                <a:cs typeface="Arial" panose="020B0604020202020204" pitchFamily="34" charset="0"/>
              </a:rPr>
              <a:t>James Le, “The 4 Convolutional Neural Network Models That Can Classify Your Fashion”,                             www. towardsdatascience.com ,2018.</a:t>
            </a:r>
          </a:p>
          <a:p>
            <a:pPr marL="342900" lvl="0" indent="-342900">
              <a:buFont typeface="+mj-lt"/>
              <a:buAutoNum type="arabicPeriod"/>
            </a:pPr>
            <a:endParaRPr lang="en-US" sz="1500" dirty="0">
              <a:latin typeface="Arial" panose="020B0604020202020204" pitchFamily="34" charset="0"/>
              <a:cs typeface="Arial" panose="020B0604020202020204" pitchFamily="34" charset="0"/>
            </a:endParaRPr>
          </a:p>
          <a:p>
            <a:pPr marL="342900" indent="-342900">
              <a:buFont typeface="+mj-lt"/>
              <a:buAutoNum type="arabicPeriod"/>
            </a:pPr>
            <a:r>
              <a:rPr lang="en-US" sz="1600" b="1" dirty="0">
                <a:latin typeface="Arial" panose="020B0604020202020204" pitchFamily="34" charset="0"/>
                <a:cs typeface="Arial" panose="020B0604020202020204" pitchFamily="34" charset="0"/>
              </a:rPr>
              <a:t>First Slide Theme </a:t>
            </a:r>
            <a:r>
              <a:rPr lang="en-US" sz="1500" dirty="0">
                <a:latin typeface="Arial" panose="020B0604020202020204" pitchFamily="34" charset="0"/>
                <a:cs typeface="Arial" panose="020B0604020202020204" pitchFamily="34" charset="0"/>
              </a:rPr>
              <a:t>belongs to “</a:t>
            </a:r>
            <a:r>
              <a:rPr lang="en-US" sz="1500" dirty="0" err="1">
                <a:latin typeface="Arial" panose="020B0604020202020204" pitchFamily="34" charset="0"/>
                <a:cs typeface="Arial" panose="020B0604020202020204" pitchFamily="34" charset="0"/>
              </a:rPr>
              <a:t>starline</a:t>
            </a:r>
            <a:r>
              <a:rPr lang="en-US" sz="1500" dirty="0">
                <a:latin typeface="Arial" panose="020B0604020202020204" pitchFamily="34" charset="0"/>
                <a:cs typeface="Arial" panose="020B0604020202020204" pitchFamily="34" charset="0"/>
              </a:rPr>
              <a:t>” from www .freepik.com with link: https://www.freepik.com/free-vector/low-poly-network-lines-mesh-white-background_5189538.htm#page=1&amp;query=network&amp;position=2</a:t>
            </a:r>
          </a:p>
        </p:txBody>
      </p:sp>
    </p:spTree>
    <p:extLst>
      <p:ext uri="{BB962C8B-B14F-4D97-AF65-F5344CB8AC3E}">
        <p14:creationId xmlns:p14="http://schemas.microsoft.com/office/powerpoint/2010/main" val="131393867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458789" y="296091"/>
            <a:ext cx="2033016" cy="492443"/>
          </a:xfrm>
          <a:prstGeom prst="rect">
            <a:avLst/>
          </a:prstGeom>
          <a:noFill/>
        </p:spPr>
        <p:txBody>
          <a:bodyPr wrap="square" rtlCol="0">
            <a:spAutoFit/>
          </a:bodyPr>
          <a:lstStyle/>
          <a:p>
            <a:pPr algn="r" rtl="1"/>
            <a:r>
              <a:rPr lang="fa-IR" sz="2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فهرست</a:t>
            </a:r>
            <a:r>
              <a:rPr lang="fa-IR" sz="2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a-IR" sz="26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مطالب</a:t>
            </a:r>
            <a:r>
              <a:rPr lang="fa-IR" sz="2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p:txBody>
      </p:sp>
      <p:sp>
        <p:nvSpPr>
          <p:cNvPr id="4" name="Right Brace 3"/>
          <p:cNvSpPr/>
          <p:nvPr/>
        </p:nvSpPr>
        <p:spPr>
          <a:xfrm>
            <a:off x="3535681" y="2778034"/>
            <a:ext cx="679268" cy="1924596"/>
          </a:xfrm>
          <a:prstGeom prst="rightBrac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14" name="Diagram 13"/>
          <p:cNvGraphicFramePr/>
          <p:nvPr>
            <p:extLst>
              <p:ext uri="{D42A27DB-BD31-4B8C-83A1-F6EECF244321}">
                <p14:modId xmlns:p14="http://schemas.microsoft.com/office/powerpoint/2010/main" val="2763413778"/>
              </p:ext>
            </p:extLst>
          </p:nvPr>
        </p:nvGraphicFramePr>
        <p:xfrm>
          <a:off x="4223657" y="1036320"/>
          <a:ext cx="5904412" cy="5434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0" name="Diagram 19"/>
          <p:cNvGraphicFramePr/>
          <p:nvPr>
            <p:extLst>
              <p:ext uri="{D42A27DB-BD31-4B8C-83A1-F6EECF244321}">
                <p14:modId xmlns:p14="http://schemas.microsoft.com/office/powerpoint/2010/main" val="347369848"/>
              </p:ext>
            </p:extLst>
          </p:nvPr>
        </p:nvGraphicFramePr>
        <p:xfrm>
          <a:off x="1053736" y="2812868"/>
          <a:ext cx="2525487" cy="18200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2" name="Slide Number Placeholder 21"/>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2</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377125837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413" y="888620"/>
            <a:ext cx="8457906" cy="5570756"/>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en-US" sz="2400" b="1" dirty="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fa-IR" sz="2400" b="1" dirty="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مقدمه</a:t>
            </a:r>
            <a:r>
              <a:rPr lang="en-US" sz="2400" b="1" dirty="0">
                <a:ln w="0"/>
                <a:solidFill>
                  <a:schemeClr val="accent5">
                    <a:lumMod val="10000"/>
                  </a:schemeClr>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.1</a:t>
            </a:r>
            <a:endParaRPr lang="fa-IR" sz="2400" dirty="0">
              <a:solidFill>
                <a:schemeClr val="tx1"/>
              </a:solidFill>
              <a:latin typeface="Arial" panose="020B0604020202020204" pitchFamily="34" charset="0"/>
            </a:endParaRPr>
          </a:p>
          <a:p>
            <a:pPr marL="101598" indent="0" algn="r">
              <a:buNone/>
            </a:pPr>
            <a:endParaRPr lang="fa-IR" sz="2400" dirty="0">
              <a:solidFill>
                <a:schemeClr val="tx1"/>
              </a:solidFill>
              <a:latin typeface="Arial" panose="020B0604020202020204" pitchFamily="34" charset="0"/>
            </a:endParaRP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در دنياي امروزی، خیلی از بیماری ها به دلیل اینکه سرعت تشخیص و درمان پایین است، منجر به مرگ بیماران میشود؛</a:t>
            </a: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ولی روش های نوینی همچون دیجیتالی کردن، روند درمان را تشخیص و بهبود بخشیده است</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endParaRPr lang="fa-IR"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در این گزارش ما سعی میکنیم که ابعاد مختلف تقسیم بندی دیجیتال در تصاویر بافت آسیب شناسی را مورد بررسی قرار داده و به بررسی برخی از این روش ها وچالش های پیش رو بپردازیم.</a:t>
            </a:r>
            <a:endParaRPr lang="en-US" sz="2400" dirty="0"/>
          </a:p>
          <a:p>
            <a:pPr algn="r" rtl="1">
              <a:lnSpc>
                <a:spcPct val="150000"/>
              </a:lnSpc>
              <a:spcAft>
                <a:spcPts val="800"/>
              </a:spcAft>
            </a:pPr>
            <a:endParaRPr lang="fa-IR"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3</a:t>
            </a:fld>
            <a:endParaRPr lang="en-US" dirty="0">
              <a:solidFill>
                <a:schemeClr val="accent5">
                  <a:lumMod val="10000"/>
                </a:schemeClr>
              </a:solidFill>
              <a:latin typeface="+mj-lt"/>
            </a:endParaRPr>
          </a:p>
        </p:txBody>
      </p:sp>
    </p:spTree>
    <p:extLst>
      <p:ext uri="{BB962C8B-B14F-4D97-AF65-F5344CB8AC3E}">
        <p14:creationId xmlns:p14="http://schemas.microsoft.com/office/powerpoint/2010/main" val="22522050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4</a:t>
            </a:fld>
            <a:endParaRPr lang="en-US" dirty="0">
              <a:solidFill>
                <a:schemeClr val="accent5">
                  <a:lumMod val="10000"/>
                </a:schemeClr>
              </a:solidFill>
              <a:latin typeface="+mj-lt"/>
            </a:endParaRPr>
          </a:p>
        </p:txBody>
      </p:sp>
      <p:sp>
        <p:nvSpPr>
          <p:cNvPr id="5" name="Rectangle 2"/>
          <p:cNvSpPr>
            <a:spLocks noChangeArrowheads="1"/>
          </p:cNvSpPr>
          <p:nvPr/>
        </p:nvSpPr>
        <p:spPr bwMode="auto">
          <a:xfrm>
            <a:off x="923109" y="1101634"/>
            <a:ext cx="8750663" cy="239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lang="ar-SA" sz="2000" dirty="0">
                <a:latin typeface="Arial" panose="020B0604020202020204" pitchFamily="34" charset="0"/>
                <a:cs typeface="Arial" panose="020B0604020202020204" pitchFamily="34" charset="0"/>
              </a:rPr>
              <a:t>آسیب‌شناسی بافتی (به انگلیسی</a:t>
            </a:r>
            <a:r>
              <a:rPr lang="en-US" sz="2000" b="1" dirty="0">
                <a:latin typeface="Arial" panose="020B0604020202020204" pitchFamily="34" charset="0"/>
                <a:cs typeface="Arial" panose="020B0604020202020204" pitchFamily="34" charset="0"/>
              </a:rPr>
              <a:t>Histopathology</a:t>
            </a:r>
            <a:r>
              <a:rPr lang="en-US" sz="2000" dirty="0">
                <a:latin typeface="Arial" panose="020B0604020202020204" pitchFamily="34" charset="0"/>
                <a:cs typeface="Arial" panose="020B0604020202020204" pitchFamily="34" charset="0"/>
              </a:rPr>
              <a:t>:</a:t>
            </a:r>
            <a:r>
              <a:rPr lang="ar-SA"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p>
          <a:p>
            <a:pPr marL="0" marR="0" lvl="0" indent="0" algn="r" defTabSz="914400" rtl="1" eaLnBrk="0" fontAlgn="base" latinLnBrk="0" hangingPunct="0">
              <a:lnSpc>
                <a:spcPct val="100000"/>
              </a:lnSpc>
              <a:spcBef>
                <a:spcPct val="0"/>
              </a:spcBef>
              <a:spcAft>
                <a:spcPct val="0"/>
              </a:spcAft>
              <a:buClrTx/>
              <a:buSzTx/>
              <a:buFontTx/>
              <a:buNone/>
              <a:tabLst/>
            </a:pPr>
            <a:r>
              <a:rPr lang="ar-SA" sz="2000" dirty="0">
                <a:latin typeface="Arial" panose="020B0604020202020204" pitchFamily="34" charset="0"/>
                <a:cs typeface="Arial" panose="020B0604020202020204" pitchFamily="34" charset="0"/>
              </a:rPr>
              <a:t>از دو کلمهٔ</a:t>
            </a:r>
            <a:r>
              <a:rPr lang="en-US" sz="2000" dirty="0">
                <a:latin typeface="Arial" panose="020B0604020202020204" pitchFamily="34" charset="0"/>
                <a:cs typeface="Arial" panose="020B0604020202020204" pitchFamily="34" charset="0"/>
              </a:rPr>
              <a:t> Histo </a:t>
            </a:r>
            <a:r>
              <a:rPr lang="ar-SA" sz="2000" dirty="0">
                <a:latin typeface="Arial" panose="020B0604020202020204" pitchFamily="34" charset="0"/>
                <a:cs typeface="Arial" panose="020B0604020202020204" pitchFamily="34" charset="0"/>
              </a:rPr>
              <a:t>به معنای </a:t>
            </a:r>
            <a:r>
              <a:rPr lang="ar-SA" sz="2000" b="1" dirty="0">
                <a:latin typeface="Arial" panose="020B0604020202020204" pitchFamily="34" charset="0"/>
                <a:cs typeface="Arial" panose="020B0604020202020204" pitchFamily="34" charset="0"/>
              </a:rPr>
              <a:t>بافت‌</a:t>
            </a:r>
            <a:r>
              <a:rPr lang="ar-SA" sz="2000" dirty="0">
                <a:latin typeface="Arial" panose="020B0604020202020204" pitchFamily="34" charset="0"/>
                <a:cs typeface="Arial" panose="020B0604020202020204" pitchFamily="34" charset="0"/>
              </a:rPr>
              <a:t> و </a:t>
            </a:r>
            <a:r>
              <a:rPr lang="en-US" sz="2000" dirty="0">
                <a:latin typeface="Arial" panose="020B0604020202020204" pitchFamily="34" charset="0"/>
                <a:cs typeface="Arial" panose="020B0604020202020204" pitchFamily="34" charset="0"/>
              </a:rPr>
              <a:t>Pathology</a:t>
            </a:r>
            <a:r>
              <a:rPr lang="fa-IR" sz="2000" dirty="0">
                <a:latin typeface="Arial" panose="020B0604020202020204" pitchFamily="34" charset="0"/>
                <a:cs typeface="Arial" panose="020B0604020202020204" pitchFamily="34" charset="0"/>
              </a:rPr>
              <a:t> ب</a:t>
            </a:r>
            <a:r>
              <a:rPr lang="ar-SA" sz="2000" dirty="0">
                <a:latin typeface="Arial" panose="020B0604020202020204" pitchFamily="34" charset="0"/>
                <a:cs typeface="Arial" panose="020B0604020202020204" pitchFamily="34" charset="0"/>
              </a:rPr>
              <a:t>ه معنای </a:t>
            </a:r>
            <a:r>
              <a:rPr lang="ar-SA" sz="2000" b="1" dirty="0">
                <a:latin typeface="Arial" panose="020B0604020202020204" pitchFamily="34" charset="0"/>
                <a:cs typeface="Arial" panose="020B0604020202020204" pitchFamily="34" charset="0"/>
              </a:rPr>
              <a:t>آسیب‌شناسی</a:t>
            </a:r>
            <a:r>
              <a:rPr lang="ar-SA" sz="2000" dirty="0">
                <a:latin typeface="Arial" panose="020B0604020202020204" pitchFamily="34" charset="0"/>
                <a:cs typeface="Arial" panose="020B0604020202020204" pitchFamily="34" charset="0"/>
              </a:rPr>
              <a:t> تشکیل می‌شود.</a:t>
            </a:r>
            <a:endParaRPr lang="fa-IR" sz="2000" dirty="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dirty="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
                <a:srgbClr val="FF0000"/>
              </a:buClr>
              <a:buSzTx/>
              <a:buFont typeface="Arial" panose="020B0604020202020204" pitchFamily="34" charset="0"/>
              <a:buChar char="֍"/>
              <a:tabLst/>
            </a:pPr>
            <a:r>
              <a:rPr lang="ar-SA"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در هیستوپاتولوژی به بررسی میکروسکوپی بافت پرداخته می‌شود.</a:t>
            </a:r>
            <a:endParaRPr lang="en-US" sz="2000" dirty="0">
              <a:latin typeface="Arial" panose="020B0604020202020204" pitchFamily="34" charset="0"/>
              <a:cs typeface="Arial" panose="020B0604020202020204" pitchFamily="34" charset="0"/>
            </a:endParaRPr>
          </a:p>
          <a:p>
            <a:pPr marL="342900" indent="-342900" algn="r" rtl="1" eaLnBrk="0" fontAlgn="base" hangingPunct="0">
              <a:spcBef>
                <a:spcPct val="0"/>
              </a:spcBef>
              <a:spcAft>
                <a:spcPct val="0"/>
              </a:spcAft>
              <a:buClr>
                <a:srgbClr val="FF0000"/>
              </a:buClr>
              <a:buFont typeface="Arial" panose="020B0604020202020204" pitchFamily="34" charset="0"/>
              <a:buChar char="֍"/>
            </a:pPr>
            <a:r>
              <a:rPr lang="en-U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این کار به منظور یافتن علائم و علت بیماری در بافت انجام م</a:t>
            </a:r>
            <a:r>
              <a:rPr lang="fa-IR" sz="2000" dirty="0">
                <a:latin typeface="Arial" panose="020B0604020202020204" pitchFamily="34" charset="0"/>
                <a:cs typeface="Arial" panose="020B0604020202020204" pitchFamily="34" charset="0"/>
              </a:rPr>
              <a:t>یگیرد</a:t>
            </a:r>
            <a:r>
              <a:rPr lang="en-US" sz="2000" dirty="0">
                <a:solidFill>
                  <a:srgbClr val="222222"/>
                </a:solidFill>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2000" dirty="0">
              <a:latin typeface="Arial" panose="020B0604020202020204" pitchFamily="34" charset="0"/>
              <a:cs typeface="Arial" panose="020B0604020202020204" pitchFamily="34" charset="0"/>
            </a:endParaRPr>
          </a:p>
        </p:txBody>
      </p:sp>
      <p:pic>
        <p:nvPicPr>
          <p:cNvPr id="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493" y="3368311"/>
            <a:ext cx="5176431" cy="2964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504" y="4641469"/>
            <a:ext cx="5093208" cy="1015663"/>
          </a:xfrm>
          <a:prstGeom prst="rect">
            <a:avLst/>
          </a:prstGeom>
        </p:spPr>
        <p:txBody>
          <a:bodyPr wrap="square">
            <a:spAutoFit/>
          </a:bodyPr>
          <a:lstStyle/>
          <a:p>
            <a:pPr marL="342900" indent="-342900" algn="r" rtl="1">
              <a:buFont typeface="Wingdings" panose="05000000000000000000" pitchFamily="2" charset="2"/>
              <a:buChar char="v"/>
            </a:pPr>
            <a:r>
              <a:rPr lang="fa-IR" sz="2000" dirty="0">
                <a:latin typeface="Arial" panose="020B0604020202020204" pitchFamily="34" charset="0"/>
              </a:rPr>
              <a:t>آسیب شناسی دیجیتال: </a:t>
            </a:r>
            <a:endParaRPr lang="en-US" sz="2000" dirty="0">
              <a:latin typeface="Arial" panose="020B0604020202020204" pitchFamily="34" charset="0"/>
              <a:cs typeface="Arial" panose="020B0604020202020204" pitchFamily="34" charset="0"/>
            </a:endParaRPr>
          </a:p>
          <a:p>
            <a:pPr algn="r" rtl="1"/>
            <a:r>
              <a:rPr lang="fa-IR" sz="2000" dirty="0">
                <a:latin typeface="Arial" panose="020B0604020202020204" pitchFamily="34" charset="0"/>
              </a:rPr>
              <a:t>یعنی اسکن و ذخیره دیجیتالی بخش های بافت بیمار برای بررسی وآسیب شناسی</a:t>
            </a:r>
            <a:r>
              <a:rPr lang="en-US" sz="2000" dirty="0">
                <a:latin typeface="Arial" panose="020B0604020202020204" pitchFamily="34" charset="0"/>
                <a:cs typeface="Arial" panose="020B0604020202020204" pitchFamily="34" charset="0"/>
              </a:rPr>
              <a:t>.</a:t>
            </a:r>
          </a:p>
        </p:txBody>
      </p:sp>
      <p:sp>
        <p:nvSpPr>
          <p:cNvPr id="8" name="TextBox 7"/>
          <p:cNvSpPr txBox="1"/>
          <p:nvPr/>
        </p:nvSpPr>
        <p:spPr>
          <a:xfrm>
            <a:off x="3995928" y="296091"/>
            <a:ext cx="2495877" cy="461665"/>
          </a:xfrm>
          <a:prstGeom prst="rect">
            <a:avLst/>
          </a:prstGeom>
          <a:noFill/>
        </p:spPr>
        <p:txBody>
          <a:bodyPr wrap="square" rtlCol="0">
            <a:spAutoFit/>
          </a:bodyPr>
          <a:lstStyle/>
          <a:p>
            <a:pPr algn="r" rtl="1"/>
            <a:r>
              <a:rPr lang="fa-I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 آشنایی با تعاریف:</a:t>
            </a:r>
          </a:p>
        </p:txBody>
      </p:sp>
    </p:spTree>
    <p:extLst>
      <p:ext uri="{BB962C8B-B14F-4D97-AF65-F5344CB8AC3E}">
        <p14:creationId xmlns:p14="http://schemas.microsoft.com/office/powerpoint/2010/main" val="23474032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mj-lt"/>
              </a:rPr>
              <a:pPr algn="ctr"/>
              <a:t>5</a:t>
            </a:fld>
            <a:endParaRPr lang="en-US" dirty="0">
              <a:solidFill>
                <a:schemeClr val="accent5">
                  <a:lumMod val="10000"/>
                </a:schemeClr>
              </a:solidFill>
              <a:latin typeface="+mj-lt"/>
            </a:endParaRPr>
          </a:p>
        </p:txBody>
      </p:sp>
      <p:sp>
        <p:nvSpPr>
          <p:cNvPr id="4" name="Rectangle 3"/>
          <p:cNvSpPr/>
          <p:nvPr/>
        </p:nvSpPr>
        <p:spPr>
          <a:xfrm>
            <a:off x="4153989" y="1367155"/>
            <a:ext cx="7958294" cy="5094728"/>
          </a:xfrm>
          <a:prstGeom prst="rect">
            <a:avLst/>
          </a:prstGeom>
        </p:spPr>
        <p:txBody>
          <a:bodyPr wrap="square">
            <a:spAutoFit/>
          </a:bodyPr>
          <a:lstStyle/>
          <a:p>
            <a:pPr algn="r" rtl="1">
              <a:lnSpc>
                <a:spcPct val="107000"/>
              </a:lnSpc>
              <a:spcAft>
                <a:spcPts val="800"/>
              </a:spcAft>
            </a:pPr>
            <a:r>
              <a:rPr lang="ar-SA" sz="2000" dirty="0">
                <a:latin typeface="Arial" panose="020B0604020202020204" pitchFamily="34" charset="0"/>
                <a:ea typeface="Calibri" panose="020F0502020204030204" pitchFamily="34" charset="0"/>
                <a:cs typeface="Arial" panose="020B0604020202020204" pitchFamily="34" charset="0"/>
              </a:rPr>
              <a:t>این مقاله به مبحث </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a:highlight>
                  <a:srgbClr val="FFFF00"/>
                </a:highlight>
                <a:latin typeface="Arial" panose="020B0604020202020204" pitchFamily="34" charset="0"/>
                <a:ea typeface="Calibri" panose="020F0502020204030204" pitchFamily="34" charset="0"/>
                <a:cs typeface="Arial" panose="020B0604020202020204" pitchFamily="34" charset="0"/>
              </a:rPr>
              <a:t>image segmentation</a:t>
            </a:r>
            <a:r>
              <a:rPr lang="en-US" sz="2000" dirty="0">
                <a:latin typeface="Arial" panose="020B0604020202020204" pitchFamily="34" charset="0"/>
                <a:ea typeface="Calibri" panose="020F0502020204030204" pitchFamily="34" charset="0"/>
                <a:cs typeface="Arial" panose="020B0604020202020204" pitchFamily="34" charset="0"/>
              </a:rPr>
              <a:t> </a:t>
            </a:r>
            <a:r>
              <a:rPr lang="fa-IR" sz="2000" dirty="0">
                <a:latin typeface="Arial" panose="020B0604020202020204" pitchFamily="34" charset="0"/>
                <a:ea typeface="Calibri" panose="020F0502020204030204" pitchFamily="34" charset="0"/>
                <a:cs typeface="Arial" panose="020B0604020202020204" pitchFamily="34" charset="0"/>
              </a:rPr>
              <a:t>پرداخته  که نباید با </a:t>
            </a:r>
            <a:r>
              <a:rPr lang="en-US" sz="2000" dirty="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fa-IR" sz="2000" dirty="0">
                <a:latin typeface="Arial" panose="020B0604020202020204" pitchFamily="34" charset="0"/>
                <a:ea typeface="Calibri" panose="020F0502020204030204" pitchFamily="34" charset="0"/>
                <a:cs typeface="Arial" panose="020B0604020202020204" pitchFamily="34" charset="0"/>
              </a:rPr>
              <a:t> اشتباه گرفته شود.</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ar-SA" sz="2000" dirty="0">
                <a:latin typeface="Arial" panose="020B0604020202020204" pitchFamily="34" charset="0"/>
                <a:ea typeface="Calibri" panose="020F0502020204030204" pitchFamily="34" charset="0"/>
                <a:cs typeface="Arial" panose="020B0604020202020204" pitchFamily="34" charset="0"/>
              </a:rPr>
              <a:t>دسته بندی </a:t>
            </a:r>
            <a:r>
              <a:rPr lang="ar-SA" sz="2000" dirty="0">
                <a:highlight>
                  <a:srgbClr val="00FFFF"/>
                </a:highlight>
                <a:latin typeface="Arial" panose="020B0604020202020204" pitchFamily="34" charset="0"/>
                <a:ea typeface="Calibri" panose="020F0502020204030204" pitchFamily="34" charset="0"/>
                <a:cs typeface="Arial" panose="020B0604020202020204" pitchFamily="34" charset="0"/>
              </a:rPr>
              <a:t>(</a:t>
            </a:r>
            <a:r>
              <a:rPr lang="en-US" sz="2000" dirty="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ar-SA" sz="2000" dirty="0">
                <a:highlight>
                  <a:srgbClr val="00FFFF"/>
                </a:highlight>
                <a:latin typeface="Arial" panose="020B0604020202020204" pitchFamily="34" charset="0"/>
                <a:ea typeface="Calibri" panose="020F0502020204030204" pitchFamily="34" charset="0"/>
                <a:cs typeface="Arial" panose="020B0604020202020204" pitchFamily="34" charset="0"/>
              </a:rPr>
              <a:t>):</a:t>
            </a:r>
            <a:r>
              <a:rPr lang="ar-SA" sz="2000" dirty="0">
                <a:latin typeface="Arial" panose="020B0604020202020204" pitchFamily="34" charset="0"/>
                <a:ea typeface="Calibri" panose="020F0502020204030204" pitchFamily="34" charset="0"/>
                <a:cs typeface="Arial" panose="020B0604020202020204" pitchFamily="34" charset="0"/>
              </a:rPr>
              <a:t> یعنی تمام تصاویر به دو دسته تقسیم شوند؛ مثلا:</a:t>
            </a:r>
            <a:r>
              <a:rPr lang="fa-IR"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800"/>
              </a:spcAft>
              <a:tabLst>
                <a:tab pos="1188720" algn="l"/>
              </a:tabLst>
            </a:pPr>
            <a:r>
              <a:rPr lang="ar-SA" sz="2000" dirty="0">
                <a:latin typeface="Arial" panose="020B0604020202020204" pitchFamily="34" charset="0"/>
                <a:ea typeface="Calibri" panose="020F0502020204030204" pitchFamily="34" charset="0"/>
                <a:cs typeface="Arial" panose="020B0604020202020204" pitchFamily="34" charset="0"/>
              </a:rPr>
              <a:t>اما </a:t>
            </a:r>
            <a:r>
              <a:rPr lang="fa-IR" sz="2000" dirty="0">
                <a:latin typeface="Arial" panose="020B0604020202020204" pitchFamily="34" charset="0"/>
                <a:ea typeface="Calibri" panose="020F0502020204030204" pitchFamily="34" charset="0"/>
                <a:cs typeface="Arial" panose="020B0604020202020204" pitchFamily="34" charset="0"/>
              </a:rPr>
              <a:t>تقسیم ب</a:t>
            </a:r>
            <a:r>
              <a:rPr lang="ar-SA" sz="2000" dirty="0">
                <a:latin typeface="Arial" panose="020B0604020202020204" pitchFamily="34" charset="0"/>
                <a:ea typeface="Calibri" panose="020F0502020204030204" pitchFamily="34" charset="0"/>
                <a:cs typeface="Arial" panose="020B0604020202020204" pitchFamily="34" charset="0"/>
              </a:rPr>
              <a:t>ندی </a:t>
            </a:r>
            <a:r>
              <a:rPr lang="ar-SA" sz="2000" dirty="0">
                <a:highlight>
                  <a:srgbClr val="FFFF00"/>
                </a:highlight>
                <a:latin typeface="Arial" panose="020B0604020202020204" pitchFamily="34" charset="0"/>
                <a:ea typeface="Calibri" panose="020F0502020204030204" pitchFamily="34" charset="0"/>
                <a:cs typeface="Arial" panose="020B0604020202020204" pitchFamily="34" charset="0"/>
              </a:rPr>
              <a:t>(</a:t>
            </a:r>
            <a:r>
              <a:rPr lang="en-US" sz="2000" dirty="0">
                <a:highlight>
                  <a:srgbClr val="FFFF00"/>
                </a:highlight>
                <a:latin typeface="Arial" panose="020B0604020202020204" pitchFamily="34" charset="0"/>
                <a:ea typeface="Calibri" panose="020F0502020204030204" pitchFamily="34" charset="0"/>
                <a:cs typeface="Arial" panose="020B0604020202020204" pitchFamily="34" charset="0"/>
              </a:rPr>
              <a:t>segmentation</a:t>
            </a:r>
            <a:r>
              <a:rPr lang="ar-SA" sz="2000" dirty="0">
                <a:highlight>
                  <a:srgbClr val="FFFF00"/>
                </a:highlight>
                <a:latin typeface="Arial" panose="020B0604020202020204" pitchFamily="34" charset="0"/>
                <a:ea typeface="Calibri" panose="020F0502020204030204" pitchFamily="34" charset="0"/>
                <a:cs typeface="Arial" panose="020B0604020202020204" pitchFamily="34" charset="0"/>
              </a:rPr>
              <a:t>):</a:t>
            </a:r>
            <a:r>
              <a:rPr lang="ar-SA" sz="2000" dirty="0">
                <a:latin typeface="Arial" panose="020B0604020202020204" pitchFamily="34" charset="0"/>
                <a:ea typeface="Calibri" panose="020F0502020204030204" pitchFamily="34" charset="0"/>
                <a:cs typeface="Arial" panose="020B0604020202020204" pitchFamily="34" charset="0"/>
              </a:rPr>
              <a:t> یعنی قطعه‌</a:t>
            </a:r>
            <a:r>
              <a:rPr lang="fa-IR" sz="2000" dirty="0">
                <a:latin typeface="Arial" panose="020B0604020202020204" pitchFamily="34" charset="0"/>
                <a:ea typeface="Calibri" panose="020F0502020204030204" pitchFamily="34" charset="0"/>
                <a:cs typeface="Arial" panose="020B0604020202020204" pitchFamily="34" charset="0"/>
              </a:rPr>
              <a:t> </a:t>
            </a:r>
            <a:r>
              <a:rPr lang="ar-SA" sz="2000" dirty="0">
                <a:latin typeface="Arial" panose="020B0604020202020204" pitchFamily="34" charset="0"/>
                <a:ea typeface="Calibri" panose="020F0502020204030204" pitchFamily="34" charset="0"/>
                <a:cs typeface="Arial" panose="020B0604020202020204" pitchFamily="34" charset="0"/>
              </a:rPr>
              <a:t>بندی کردن یک تصویر دیجیتال به چند بخش.</a:t>
            </a:r>
            <a:endParaRPr lang="fa-IR" sz="2000" dirty="0">
              <a:latin typeface="Arial" panose="020B0604020202020204" pitchFamily="34" charset="0"/>
              <a:ea typeface="Calibri" panose="020F0502020204030204" pitchFamily="34" charset="0"/>
              <a:cs typeface="Arial" panose="020B0604020202020204" pitchFamily="34" charset="0"/>
            </a:endParaRPr>
          </a:p>
          <a:p>
            <a:pPr marL="342900" indent="-342900" algn="r" rtl="1">
              <a:lnSpc>
                <a:spcPct val="150000"/>
              </a:lnSpc>
              <a:spcAft>
                <a:spcPts val="800"/>
              </a:spcAft>
              <a:buClr>
                <a:srgbClr val="FF0000"/>
              </a:buClr>
              <a:buFont typeface="Arial" panose="020B0604020202020204" pitchFamily="34" charset="0"/>
              <a:buChar char="֍"/>
              <a:tabLst>
                <a:tab pos="1188720" algn="l"/>
              </a:tabLst>
            </a:pPr>
            <a:r>
              <a:rPr lang="fa-IR" sz="2000" dirty="0">
                <a:latin typeface="Arial" panose="020B0604020202020204" pitchFamily="34" charset="0"/>
                <a:ea typeface="Calibri" panose="020F0502020204030204" pitchFamily="34" charset="0"/>
                <a:cs typeface="Arial" panose="020B0604020202020204" pitchFamily="34" charset="0"/>
              </a:rPr>
              <a:t>تقسیم </a:t>
            </a:r>
            <a:r>
              <a:rPr lang="ar-SA" sz="2000" dirty="0">
                <a:latin typeface="Arial" panose="020B0604020202020204" pitchFamily="34" charset="0"/>
                <a:ea typeface="Calibri" panose="020F0502020204030204" pitchFamily="34" charset="0"/>
                <a:cs typeface="Arial" panose="020B0604020202020204" pitchFamily="34" charset="0"/>
              </a:rPr>
              <a:t>‌بندی تصویر معمولاً برای پیدا کردن محل اشیا موردنظر و مرزها در تصویر استفاده می‌شود.</a:t>
            </a:r>
            <a:endParaRPr lang="fa-IR" sz="2000" dirty="0">
              <a:latin typeface="Arial" panose="020B0604020202020204" pitchFamily="34" charset="0"/>
              <a:ea typeface="Calibri" panose="020F0502020204030204" pitchFamily="34" charset="0"/>
              <a:cs typeface="Arial" panose="020B0604020202020204" pitchFamily="34" charset="0"/>
            </a:endParaRPr>
          </a:p>
          <a:p>
            <a:pPr marL="342900" indent="-342900" algn="r" rtl="1">
              <a:lnSpc>
                <a:spcPct val="150000"/>
              </a:lnSpc>
              <a:spcAft>
                <a:spcPts val="800"/>
              </a:spcAft>
              <a:buClr>
                <a:srgbClr val="FF0000"/>
              </a:buClr>
              <a:buFont typeface="Arial" panose="020B0604020202020204" pitchFamily="34" charset="0"/>
              <a:buChar char="֍"/>
              <a:tabLst>
                <a:tab pos="1188720" algn="l"/>
              </a:tabLst>
            </a:pPr>
            <a:r>
              <a:rPr lang="ar-SA" sz="2000" dirty="0">
                <a:latin typeface="Arial" panose="020B0604020202020204" pitchFamily="34" charset="0"/>
                <a:ea typeface="Calibri" panose="020F0502020204030204" pitchFamily="34" charset="0"/>
                <a:cs typeface="Arial" panose="020B0604020202020204" pitchFamily="34" charset="0"/>
              </a:rPr>
              <a:t>خروجی</a:t>
            </a:r>
            <a:r>
              <a:rPr lang="fa-IR" sz="2000" dirty="0">
                <a:latin typeface="Arial" panose="020B0604020202020204" pitchFamily="34" charset="0"/>
                <a:ea typeface="Calibri" panose="020F0502020204030204" pitchFamily="34" charset="0"/>
                <a:cs typeface="Arial" panose="020B0604020202020204" pitchFamily="34" charset="0"/>
              </a:rPr>
              <a:t> این</a:t>
            </a:r>
            <a:r>
              <a:rPr lang="ar-SA" sz="2000" dirty="0">
                <a:latin typeface="Arial" panose="020B0604020202020204" pitchFamily="34" charset="0"/>
                <a:ea typeface="Calibri" panose="020F0502020204030204" pitchFamily="34" charset="0"/>
                <a:cs typeface="Arial" panose="020B0604020202020204" pitchFamily="34" charset="0"/>
              </a:rPr>
              <a:t> فرایند، مجموعه ای از بخش‌هاست که اجتماع آنها، کل تصویر را شامل</a:t>
            </a:r>
            <a:r>
              <a:rPr lang="fa-IR" sz="2000" dirty="0">
                <a:latin typeface="Arial" panose="020B0604020202020204" pitchFamily="34" charset="0"/>
                <a:ea typeface="Calibri" panose="020F0502020204030204" pitchFamily="34" charset="0"/>
                <a:cs typeface="Arial" panose="020B0604020202020204" pitchFamily="34" charset="0"/>
              </a:rPr>
              <a:t> </a:t>
            </a:r>
            <a:r>
              <a:rPr lang="ar-SA" sz="2000" dirty="0">
                <a:latin typeface="Arial" panose="020B0604020202020204" pitchFamily="34" charset="0"/>
                <a:ea typeface="Calibri" panose="020F0502020204030204" pitchFamily="34" charset="0"/>
                <a:cs typeface="Arial" panose="020B0604020202020204" pitchFamily="34" charset="0"/>
              </a:rPr>
              <a:t> می‌شود.</a:t>
            </a:r>
            <a:endParaRPr lang="en-US" sz="2000" dirty="0">
              <a:latin typeface="Arial" panose="020B0604020202020204" pitchFamily="34" charset="0"/>
              <a:cs typeface="Arial" panose="020B0604020202020204" pitchFamily="34" charset="0"/>
            </a:endParaRPr>
          </a:p>
        </p:txBody>
      </p:sp>
      <p:pic>
        <p:nvPicPr>
          <p:cNvPr id="5" name="Picture 4" descr="C:\Users\marya\Desktop\download (1).jpg"/>
          <p:cNvPicPr/>
          <p:nvPr/>
        </p:nvPicPr>
        <p:blipFill>
          <a:blip r:embed="rId2">
            <a:extLst>
              <a:ext uri="{28A0092B-C50C-407E-A947-70E740481C1C}">
                <a14:useLocalDpi xmlns:a14="http://schemas.microsoft.com/office/drawing/2010/main" val="0"/>
              </a:ext>
            </a:extLst>
          </a:blip>
          <a:srcRect/>
          <a:stretch>
            <a:fillRect/>
          </a:stretch>
        </p:blipFill>
        <p:spPr bwMode="auto">
          <a:xfrm>
            <a:off x="536433" y="1038730"/>
            <a:ext cx="3815108" cy="1591871"/>
          </a:xfrm>
          <a:prstGeom prst="rect">
            <a:avLst/>
          </a:prstGeom>
          <a:noFill/>
          <a:ln>
            <a:noFill/>
          </a:ln>
        </p:spPr>
      </p:pic>
      <p:sp>
        <p:nvSpPr>
          <p:cNvPr id="6" name="Rectangle 5"/>
          <p:cNvSpPr/>
          <p:nvPr/>
        </p:nvSpPr>
        <p:spPr>
          <a:xfrm>
            <a:off x="1417022" y="494062"/>
            <a:ext cx="1672253" cy="373757"/>
          </a:xfrm>
          <a:prstGeom prst="rect">
            <a:avLst/>
          </a:prstGeom>
        </p:spPr>
        <p:txBody>
          <a:bodyPr wrap="none">
            <a:spAutoFit/>
          </a:bodyPr>
          <a:lstStyle/>
          <a:p>
            <a:pPr algn="ctr" rtl="1">
              <a:lnSpc>
                <a:spcPct val="107000"/>
              </a:lnSpc>
              <a:spcAft>
                <a:spcPts val="800"/>
              </a:spcAft>
            </a:pPr>
            <a:r>
              <a:rPr lang="en-US" dirty="0">
                <a:highlight>
                  <a:srgbClr val="FFFF00"/>
                </a:highlight>
                <a:latin typeface="Arial" panose="020B0604020202020204" pitchFamily="34" charset="0"/>
                <a:ea typeface="Calibri" panose="020F0502020204030204" pitchFamily="34" charset="0"/>
                <a:cs typeface="Arial" panose="020B0604020202020204" pitchFamily="34" charset="0"/>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7" name="Straight Arrow Connector 6"/>
          <p:cNvCxnSpPr/>
          <p:nvPr/>
        </p:nvCxnSpPr>
        <p:spPr>
          <a:xfrm>
            <a:off x="301702" y="1312616"/>
            <a:ext cx="0" cy="112523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pic>
        <p:nvPicPr>
          <p:cNvPr id="8" name="Picture 7" descr="C:\Users\marya\Desktop\download (2).jpg"/>
          <p:cNvPicPr/>
          <p:nvPr/>
        </p:nvPicPr>
        <p:blipFill>
          <a:blip r:embed="rId3">
            <a:extLst>
              <a:ext uri="{28A0092B-C50C-407E-A947-70E740481C1C}">
                <a14:useLocalDpi xmlns:a14="http://schemas.microsoft.com/office/drawing/2010/main" val="0"/>
              </a:ext>
            </a:extLst>
          </a:blip>
          <a:srcRect/>
          <a:stretch>
            <a:fillRect/>
          </a:stretch>
        </p:blipFill>
        <p:spPr bwMode="auto">
          <a:xfrm>
            <a:off x="442685" y="3933372"/>
            <a:ext cx="3883856" cy="1727808"/>
          </a:xfrm>
          <a:prstGeom prst="rect">
            <a:avLst/>
          </a:prstGeom>
          <a:noFill/>
          <a:ln>
            <a:noFill/>
          </a:ln>
        </p:spPr>
      </p:pic>
      <p:sp>
        <p:nvSpPr>
          <p:cNvPr id="9" name="Rectangle 8"/>
          <p:cNvSpPr/>
          <p:nvPr/>
        </p:nvSpPr>
        <p:spPr>
          <a:xfrm>
            <a:off x="1507721" y="3354572"/>
            <a:ext cx="1490857" cy="375552"/>
          </a:xfrm>
          <a:prstGeom prst="rect">
            <a:avLst/>
          </a:prstGeom>
        </p:spPr>
        <p:txBody>
          <a:bodyPr wrap="none">
            <a:spAutoFit/>
          </a:bodyPr>
          <a:lstStyle/>
          <a:p>
            <a:pPr algn="ctr" rtl="1">
              <a:lnSpc>
                <a:spcPct val="107000"/>
              </a:lnSpc>
              <a:spcAft>
                <a:spcPts val="800"/>
              </a:spcAft>
            </a:pPr>
            <a:r>
              <a:rPr lang="en-US" b="1" dirty="0">
                <a:highlight>
                  <a:srgbClr val="00FFFF"/>
                </a:highlight>
                <a:latin typeface="Calibri" panose="020F0502020204030204" pitchFamily="34" charset="0"/>
                <a:ea typeface="Calibri" panose="020F0502020204030204" pitchFamily="34" charset="0"/>
                <a:cs typeface="B Nazanin" panose="00000400000000000000" pitchFamily="2" charset="-78"/>
              </a:rPr>
              <a:t>Classification: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p:cNvPicPr>
            <a:picLocks noChangeAspect="1"/>
          </p:cNvPicPr>
          <p:nvPr/>
        </p:nvPicPr>
        <p:blipFill>
          <a:blip r:embed="rId4"/>
          <a:stretch>
            <a:fillRect/>
          </a:stretch>
        </p:blipFill>
        <p:spPr>
          <a:xfrm>
            <a:off x="4201965" y="2363594"/>
            <a:ext cx="1192933" cy="897758"/>
          </a:xfrm>
          <a:prstGeom prst="rect">
            <a:avLst/>
          </a:prstGeom>
        </p:spPr>
      </p:pic>
      <p:sp>
        <p:nvSpPr>
          <p:cNvPr id="11" name="Right Brace 10"/>
          <p:cNvSpPr/>
          <p:nvPr/>
        </p:nvSpPr>
        <p:spPr>
          <a:xfrm>
            <a:off x="5245321" y="2415790"/>
            <a:ext cx="188686" cy="725714"/>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09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6</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4" name="Rectangle 3"/>
          <p:cNvSpPr/>
          <p:nvPr/>
        </p:nvSpPr>
        <p:spPr>
          <a:xfrm>
            <a:off x="2324101" y="1309025"/>
            <a:ext cx="7010400" cy="4616648"/>
          </a:xfrm>
          <a:prstGeom prst="rect">
            <a:avLst/>
          </a:prstGeom>
        </p:spPr>
        <p:txBody>
          <a:bodyPr wrap="square">
            <a:spAutoFit/>
          </a:bodyPr>
          <a:lstStyle/>
          <a:p>
            <a:pPr marL="285750" indent="-285750" algn="just" rtl="1">
              <a:buClr>
                <a:srgbClr val="EE0000"/>
              </a:buClr>
              <a:buFontTx/>
              <a:buChar char="֍"/>
            </a:pPr>
            <a:r>
              <a:rPr lang="ar-SA" sz="2100" dirty="0">
                <a:latin typeface="Arial" panose="020B0604020202020204" pitchFamily="34" charset="0"/>
                <a:ea typeface="Calibri" panose="020F0502020204030204" pitchFamily="34" charset="0"/>
                <a:cs typeface="Arial" panose="020B0604020202020204" pitchFamily="34" charset="0"/>
              </a:rPr>
              <a:t>درجه بندی سرطان به معنای تعیین میزان وخامت سرطان، یکی از مهم ترین مراحل پیش بینی و برنامه ریزی برای درمان سرطان به شمار می رود.</a:t>
            </a: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r>
              <a:rPr lang="ar-SA" sz="2100" dirty="0">
                <a:latin typeface="Arial" panose="020B0604020202020204" pitchFamily="34" charset="0"/>
                <a:ea typeface="Calibri" panose="020F0502020204030204" pitchFamily="34" charset="0"/>
                <a:cs typeface="Arial" panose="020B0604020202020204" pitchFamily="34" charset="0"/>
              </a:rPr>
              <a:t> </a:t>
            </a:r>
            <a:r>
              <a:rPr lang="fa-IR" sz="2100" dirty="0">
                <a:latin typeface="Arial" panose="020B0604020202020204" pitchFamily="34" charset="0"/>
                <a:ea typeface="Calibri" panose="020F0502020204030204" pitchFamily="34" charset="0"/>
                <a:cs typeface="Arial" panose="020B0604020202020204" pitchFamily="34" charset="0"/>
              </a:rPr>
              <a:t>تحلیل </a:t>
            </a:r>
            <a:r>
              <a:rPr lang="ar-SA" sz="2100" dirty="0">
                <a:latin typeface="Arial" panose="020B0604020202020204" pitchFamily="34" charset="0"/>
                <a:ea typeface="Calibri" panose="020F0502020204030204" pitchFamily="34" charset="0"/>
                <a:cs typeface="Arial" panose="020B0604020202020204" pitchFamily="34" charset="0"/>
              </a:rPr>
              <a:t>بخش های حاویِ تومور در </a:t>
            </a:r>
            <a:r>
              <a:rPr lang="fa-IR" sz="2100" dirty="0">
                <a:latin typeface="Arial" panose="020B0604020202020204" pitchFamily="34" charset="0"/>
                <a:ea typeface="Calibri" panose="020F0502020204030204" pitchFamily="34" charset="0"/>
                <a:cs typeface="Arial" panose="020B0604020202020204" pitchFamily="34" charset="0"/>
              </a:rPr>
              <a:t>تصاویر بافت شناسی، از روش های مهمی ست که برای شناسایی و تشخیص سرطان کاربرد دارد؛ که ارائه ی روش های خودکار برای این کار باعث کاهش بار کاری آسیب شناسان، افزایش دقت و شناسایی انواع مختلف تومور و سرطان می شود.</a:t>
            </a: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algn="just" rtl="1">
              <a:buClr>
                <a:srgbClr val="EE0000"/>
              </a:buClr>
            </a:pP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r>
              <a:rPr lang="fa-IR" sz="2100" dirty="0">
                <a:latin typeface="Arial" panose="020B0604020202020204" pitchFamily="34" charset="0"/>
                <a:ea typeface="Calibri" panose="020F0502020204030204" pitchFamily="34" charset="0"/>
                <a:cs typeface="Arial" panose="020B0604020202020204" pitchFamily="34" charset="0"/>
              </a:rPr>
              <a:t>از جمله کارهایی که در این نوع تحلیل صورت می گیرد، طبقه بندی و تقسیم غدد، توسط تجزیه و تحلیل خودکار مقادیر </a:t>
            </a:r>
            <a:r>
              <a:rPr lang="ar-SA" sz="2100" dirty="0">
                <a:latin typeface="Arial" panose="020B0604020202020204" pitchFamily="34" charset="0"/>
                <a:ea typeface="Calibri" panose="020F0502020204030204" pitchFamily="34" charset="0"/>
                <a:cs typeface="Arial" panose="020B0604020202020204" pitchFamily="34" charset="0"/>
              </a:rPr>
              <a:t>زیادی از داده های تصویری پیچیده</a:t>
            </a:r>
            <a:r>
              <a:rPr lang="fa-IR" sz="2100" dirty="0">
                <a:latin typeface="Arial" panose="020B0604020202020204" pitchFamily="34" charset="0"/>
                <a:ea typeface="Calibri" panose="020F0502020204030204" pitchFamily="34" charset="0"/>
                <a:cs typeface="Arial" panose="020B0604020202020204" pitchFamily="34" charset="0"/>
              </a:rPr>
              <a:t> است.</a:t>
            </a:r>
            <a:endParaRPr lang="en-US" sz="2100" dirty="0">
              <a:latin typeface="Arial" panose="020B0604020202020204" pitchFamily="34" charset="0"/>
              <a:cs typeface="Arial" panose="020B0604020202020204" pitchFamily="34" charset="0"/>
            </a:endParaRPr>
          </a:p>
        </p:txBody>
      </p:sp>
      <p:sp>
        <p:nvSpPr>
          <p:cNvPr id="5" name="Rectangle 4"/>
          <p:cNvSpPr/>
          <p:nvPr/>
        </p:nvSpPr>
        <p:spPr>
          <a:xfrm>
            <a:off x="3228348" y="354918"/>
            <a:ext cx="4756431" cy="954107"/>
          </a:xfrm>
          <a:prstGeom prst="rect">
            <a:avLst/>
          </a:prstGeom>
        </p:spPr>
        <p:txBody>
          <a:bodyPr wrap="none">
            <a:spAutoFit/>
          </a:bodyPr>
          <a:lstStyle/>
          <a:p>
            <a:pPr lvl="0" algn="ctr"/>
            <a:r>
              <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3</a:t>
            </a:r>
            <a:r>
              <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rPr>
              <a:t>. اهمیت تقسیم بندی خودکار تصاویر:</a:t>
            </a:r>
          </a:p>
          <a:p>
            <a:pPr lvl="0" algn="ctr"/>
            <a:endParaRPr lang="en-US"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6703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89888" y="1097280"/>
            <a:ext cx="8750808" cy="2077492"/>
          </a:xfrm>
          <a:prstGeom prst="rect">
            <a:avLst/>
          </a:prstGeom>
          <a:noFill/>
        </p:spPr>
        <p:txBody>
          <a:bodyPr wrap="square" rtlCol="0">
            <a:spAutoFit/>
          </a:bodyPr>
          <a:lstStyle/>
          <a:p>
            <a:pPr algn="r" rtl="1"/>
            <a:r>
              <a:rPr lang="fa-IR" sz="2400" b="1" dirty="0">
                <a:latin typeface="Arial" panose="020B0604020202020204" pitchFamily="34" charset="0"/>
                <a:cs typeface="Arial" panose="020B0604020202020204" pitchFamily="34" charset="0"/>
              </a:rPr>
              <a:t>1-4. ساختار کلی روش ها:</a:t>
            </a:r>
          </a:p>
          <a:p>
            <a:pPr algn="r" rtl="1"/>
            <a:r>
              <a:rPr lang="fa-IR" sz="2100" dirty="0">
                <a:latin typeface="Arial" panose="020B0604020202020204" pitchFamily="34" charset="0"/>
                <a:cs typeface="Arial" panose="020B0604020202020204" pitchFamily="34" charset="0"/>
              </a:rPr>
              <a:t>تقسیم بندی خودکار تصاویرتوسط یک کامپیوتر، یکی از مسائل مربوط به حوزه ی </a:t>
            </a:r>
            <a:r>
              <a:rPr lang="fa-IR" sz="2100" b="1" dirty="0">
                <a:latin typeface="Arial" panose="020B0604020202020204" pitchFamily="34" charset="0"/>
                <a:cs typeface="Arial" panose="020B0604020202020204" pitchFamily="34" charset="0"/>
              </a:rPr>
              <a:t>بینایی ماشین </a:t>
            </a:r>
            <a:r>
              <a:rPr lang="fa-IR" sz="2100" dirty="0">
                <a:latin typeface="Arial" panose="020B0604020202020204" pitchFamily="34" charset="0"/>
                <a:cs typeface="Arial" panose="020B0604020202020204" pitchFamily="34" charset="0"/>
              </a:rPr>
              <a:t>است.</a:t>
            </a:r>
          </a:p>
          <a:p>
            <a:pPr algn="r" rtl="1"/>
            <a:r>
              <a:rPr lang="fa-IR" sz="2100" dirty="0">
                <a:latin typeface="Arial" panose="020B0604020202020204" pitchFamily="34" charset="0"/>
                <a:cs typeface="Arial" panose="020B0604020202020204" pitchFamily="34" charset="0"/>
              </a:rPr>
              <a:t>نتایج موفقیت آمیز استفاده از </a:t>
            </a:r>
            <a:r>
              <a:rPr lang="fa-IR" sz="2100" b="1" dirty="0">
                <a:latin typeface="Arial" panose="020B0604020202020204" pitchFamily="34" charset="0"/>
                <a:cs typeface="Arial" panose="020B0604020202020204" pitchFamily="34" charset="0"/>
              </a:rPr>
              <a:t>شبکه های عصبی پیچشی </a:t>
            </a:r>
            <a:r>
              <a:rPr lang="fa-IR" sz="2100" dirty="0">
                <a:latin typeface="Arial" panose="020B0604020202020204" pitchFamily="34" charset="0"/>
                <a:cs typeface="Arial" panose="020B0604020202020204" pitchFamily="34" charset="0"/>
              </a:rPr>
              <a:t>در حل مسائل مربوط به بینایی ماشین،</a:t>
            </a:r>
            <a:r>
              <a:rPr lang="en-US" sz="2100" dirty="0">
                <a:latin typeface="Arial" panose="020B0604020202020204" pitchFamily="34" charset="0"/>
                <a:cs typeface="Arial" panose="020B0604020202020204" pitchFamily="34" charset="0"/>
              </a:rPr>
              <a:t> </a:t>
            </a:r>
            <a:r>
              <a:rPr lang="fa-IR" sz="2100" dirty="0">
                <a:latin typeface="Arial" panose="020B0604020202020204" pitchFamily="34" charset="0"/>
                <a:cs typeface="Arial" panose="020B0604020202020204" pitchFamily="34" charset="0"/>
              </a:rPr>
              <a:t>موجب شده تمام روش های پیشنهادی اخیر برای تقسیم بندی تصاویر بافت آسیب شناسی نیز مبتنی بر همین شبکه ها</a:t>
            </a:r>
            <a:r>
              <a:rPr lang="en-US" sz="2100" dirty="0">
                <a:latin typeface="Arial" panose="020B0604020202020204" pitchFamily="34" charset="0"/>
                <a:cs typeface="Arial" panose="020B0604020202020204" pitchFamily="34" charset="0"/>
              </a:rPr>
              <a:t> </a:t>
            </a:r>
            <a:r>
              <a:rPr lang="fa-IR" sz="2100" dirty="0">
                <a:latin typeface="Arial" panose="020B0604020202020204" pitchFamily="34" charset="0"/>
                <a:cs typeface="Arial" panose="020B0604020202020204" pitchFamily="34" charset="0"/>
              </a:rPr>
              <a:t>باشد.</a:t>
            </a:r>
          </a:p>
        </p:txBody>
      </p:sp>
      <p:sp>
        <p:nvSpPr>
          <p:cNvPr id="7" name="TextBox 6"/>
          <p:cNvSpPr txBox="1"/>
          <p:nvPr/>
        </p:nvSpPr>
        <p:spPr>
          <a:xfrm>
            <a:off x="1389888" y="3864364"/>
            <a:ext cx="8750808" cy="1754326"/>
          </a:xfrm>
          <a:prstGeom prst="rect">
            <a:avLst/>
          </a:prstGeom>
          <a:noFill/>
        </p:spPr>
        <p:txBody>
          <a:bodyPr wrap="square" rtlCol="0">
            <a:spAutoFit/>
          </a:bodyPr>
          <a:lstStyle/>
          <a:p>
            <a:pPr algn="r" rtl="1"/>
            <a:r>
              <a:rPr lang="en-US" sz="2400" b="1" dirty="0">
                <a:latin typeface="Arial" panose="020B0604020202020204" pitchFamily="34" charset="0"/>
                <a:cs typeface="Arial" panose="020B0604020202020204" pitchFamily="34" charset="0"/>
              </a:rPr>
              <a:t>    </a:t>
            </a:r>
            <a:r>
              <a:rPr lang="fa-IR" sz="2400" b="1" dirty="0">
                <a:latin typeface="Arial" panose="020B0604020202020204" pitchFamily="34" charset="0"/>
                <a:cs typeface="Arial" panose="020B0604020202020204" pitchFamily="34" charset="0"/>
              </a:rPr>
              <a:t>شبکه های عصبی:</a:t>
            </a:r>
          </a:p>
          <a:p>
            <a:pPr algn="r" rtl="1"/>
            <a:r>
              <a:rPr lang="fa-IR" sz="2100" dirty="0">
                <a:latin typeface="Arial" panose="020B0604020202020204" pitchFamily="34" charset="0"/>
                <a:cs typeface="Arial" panose="020B0604020202020204" pitchFamily="34" charset="0"/>
              </a:rPr>
              <a:t>در علوم کامپیوتر، شبکه های عصبی مجموعه ای از الگوریتم ها هستند که برای حل مسائل از مدل پردازشی مغز انسان الهام می گیرند. این شبکه ها با پیاده سازی لایه های مختلف سعی می کنند مانند فرایند یادگیری در مغز انسان که یک فرایند تدریجی و لایه لایه است، با داده هایی که به عنوان ورودی به آنها داده می شود آموزش دیده و خروجی خواسته شده را ارائه دهند.</a:t>
            </a:r>
            <a:endParaRPr lang="en-US" sz="2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7</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2" name="TextBox 1"/>
          <p:cNvSpPr txBox="1"/>
          <p:nvPr/>
        </p:nvSpPr>
        <p:spPr>
          <a:xfrm>
            <a:off x="3849624" y="229264"/>
            <a:ext cx="3182112" cy="523220"/>
          </a:xfrm>
          <a:prstGeom prst="rect">
            <a:avLst/>
          </a:prstGeom>
          <a:noFill/>
        </p:spPr>
        <p:txBody>
          <a:bodyPr wrap="square" rtlCol="0">
            <a:spAutoFit/>
          </a:bodyPr>
          <a:lstStyle/>
          <a:p>
            <a:pPr algn="r" rtl="1"/>
            <a:r>
              <a:rPr lang="fa-IR" sz="2800" b="1" dirty="0">
                <a:effectLst>
                  <a:outerShdw blurRad="38100" dist="38100" dir="2700000" algn="tl">
                    <a:srgbClr val="000000">
                      <a:alpha val="43137"/>
                    </a:srgbClr>
                  </a:outerShdw>
                </a:effectLst>
              </a:rPr>
              <a:t>4. روش های موجود:</a:t>
            </a:r>
            <a:endParaRPr lang="en-US" sz="2800" b="1" dirty="0">
              <a:effectLst>
                <a:outerShdw blurRad="38100" dist="38100" dir="2700000" algn="tl">
                  <a:srgbClr val="000000">
                    <a:alpha val="43137"/>
                  </a:srgbClr>
                </a:outerShdw>
              </a:effectLst>
            </a:endParaRPr>
          </a:p>
        </p:txBody>
      </p:sp>
      <p:pic>
        <p:nvPicPr>
          <p:cNvPr id="8" name="Picture 7"/>
          <p:cNvPicPr>
            <a:picLocks noChangeAspect="1"/>
          </p:cNvPicPr>
          <p:nvPr/>
        </p:nvPicPr>
        <p:blipFill rotWithShape="1">
          <a:blip r:embed="rId3"/>
          <a:srcRect l="61009" t="31072" r="31662" b="56519"/>
          <a:stretch/>
        </p:blipFill>
        <p:spPr>
          <a:xfrm>
            <a:off x="9838480" y="3981690"/>
            <a:ext cx="302215" cy="287785"/>
          </a:xfrm>
          <a:prstGeom prst="rect">
            <a:avLst/>
          </a:prstGeom>
        </p:spPr>
      </p:pic>
    </p:spTree>
    <p:custDataLst>
      <p:tags r:id="rId1"/>
    </p:custDataLst>
    <p:extLst>
      <p:ext uri="{BB962C8B-B14F-4D97-AF65-F5344CB8AC3E}">
        <p14:creationId xmlns:p14="http://schemas.microsoft.com/office/powerpoint/2010/main" val="10502412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54496" y="109728"/>
            <a:ext cx="2240280" cy="369332"/>
          </a:xfrm>
          <a:prstGeom prst="rect">
            <a:avLst/>
          </a:prstGeom>
          <a:noFill/>
        </p:spPr>
        <p:txBody>
          <a:bodyPr wrap="square" rtlCol="0">
            <a:spAutoFit/>
          </a:bodyPr>
          <a:lstStyle/>
          <a:p>
            <a:endParaRPr lang="en-US" dirty="0"/>
          </a:p>
        </p:txBody>
      </p:sp>
      <p:sp>
        <p:nvSpPr>
          <p:cNvPr id="3" name="Slide Number Placeholder 2"/>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8</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11" name="Rectangle 10"/>
          <p:cNvSpPr/>
          <p:nvPr/>
        </p:nvSpPr>
        <p:spPr>
          <a:xfrm>
            <a:off x="1367026" y="798285"/>
            <a:ext cx="8549640" cy="3046988"/>
          </a:xfrm>
          <a:prstGeom prst="rect">
            <a:avLst/>
          </a:prstGeom>
        </p:spPr>
        <p:txBody>
          <a:bodyPr wrap="square">
            <a:spAutoFit/>
          </a:bodyPr>
          <a:lstStyle/>
          <a:p>
            <a:pPr algn="r" rtl="1"/>
            <a:r>
              <a:rPr lang="en-US" sz="2100" b="1" dirty="0">
                <a:latin typeface="Arial" panose="020B0604020202020204" pitchFamily="34" charset="0"/>
                <a:cs typeface="Arial" panose="020B0604020202020204" pitchFamily="34" charset="0"/>
              </a:rPr>
              <a:t>    </a:t>
            </a:r>
            <a:r>
              <a:rPr lang="fa-IR" sz="2100" b="1" dirty="0">
                <a:latin typeface="Arial" panose="020B0604020202020204" pitchFamily="34" charset="0"/>
                <a:cs typeface="Arial" panose="020B0604020202020204" pitchFamily="34" charset="0"/>
              </a:rPr>
              <a:t>شبکه های عصبی پیچشی</a:t>
            </a:r>
            <a:r>
              <a:rPr lang="en-US" sz="2100" b="1" dirty="0">
                <a:latin typeface="Arial" panose="020B0604020202020204" pitchFamily="34" charset="0"/>
                <a:cs typeface="Arial" panose="020B0604020202020204" pitchFamily="34" charset="0"/>
              </a:rPr>
              <a:t> </a:t>
            </a:r>
            <a:r>
              <a:rPr lang="fa-IR" sz="2100" b="1" dirty="0">
                <a:latin typeface="Arial" panose="020B0604020202020204" pitchFamily="34" charset="0"/>
                <a:cs typeface="Arial" panose="020B0604020202020204" pitchFamily="34" charset="0"/>
              </a:rPr>
              <a:t>(</a:t>
            </a:r>
            <a:r>
              <a:rPr lang="en-US" sz="2100" b="1" dirty="0">
                <a:latin typeface="Arial" panose="020B0604020202020204" pitchFamily="34" charset="0"/>
                <a:cs typeface="Arial" panose="020B0604020202020204" pitchFamily="34" charset="0"/>
              </a:rPr>
              <a:t>CNNs</a:t>
            </a:r>
            <a:r>
              <a:rPr lang="fa-IR" sz="2100" b="1" dirty="0">
                <a:latin typeface="Arial" panose="020B0604020202020204" pitchFamily="34" charset="0"/>
                <a:cs typeface="Arial" panose="020B0604020202020204" pitchFamily="34" charset="0"/>
              </a:rPr>
              <a:t>) :</a:t>
            </a:r>
          </a:p>
          <a:p>
            <a:pPr algn="r" rtl="1"/>
            <a:r>
              <a:rPr lang="fa-IR" sz="2100" dirty="0">
                <a:latin typeface="Arial" panose="020B0604020202020204" pitchFamily="34" charset="0"/>
                <a:cs typeface="Arial" panose="020B0604020202020204" pitchFamily="34" charset="0"/>
              </a:rPr>
              <a:t>این شبکه ها زیرمجموعه ی شبکه های عصبی هستند با این تفاوت که در همه یا بعضی از لایه های خود از عملیات کانولوشن ریاضی استفاده می کنند.</a:t>
            </a:r>
          </a:p>
          <a:p>
            <a:pPr algn="r" rtl="1"/>
            <a:endParaRPr lang="fa-IR" sz="2100" dirty="0">
              <a:latin typeface="Arial" panose="020B0604020202020204" pitchFamily="34" charset="0"/>
              <a:cs typeface="Arial" panose="020B0604020202020204" pitchFamily="34" charset="0"/>
            </a:endParaRPr>
          </a:p>
          <a:p>
            <a:pPr algn="r" rtl="1"/>
            <a:r>
              <a:rPr lang="fa-IR" sz="2100" dirty="0">
                <a:latin typeface="Arial" panose="020B0604020202020204" pitchFamily="34" charset="0"/>
                <a:cs typeface="Arial" panose="020B0604020202020204" pitchFamily="34" charset="0"/>
              </a:rPr>
              <a:t>ایده ی اصلی این شبکه ها که موجب موفقیت آنها در حوزه ی بینایی ماشین می شود این است که برای یادگیری به داده های آموزشی و زمان کمتری نیاز دارند. چرا که با تکه تکه کردن هر تصویر به قطعات کوچک تر، شبکه به بررسی همه ی قطعه ها می پردازد. این مانند خواندن کتاب با استفاده از یک ذره بین است ؛ سرانجام ، شما کل صفحه را خوانده اید اما در هر زمان فقط به یک بخش کوچک از صفحه را نگاه می کنید.</a:t>
            </a:r>
          </a:p>
        </p:txBody>
      </p:sp>
      <p:pic>
        <p:nvPicPr>
          <p:cNvPr id="12" name="Picture 11"/>
          <p:cNvPicPr>
            <a:picLocks noChangeAspect="1"/>
          </p:cNvPicPr>
          <p:nvPr/>
        </p:nvPicPr>
        <p:blipFill>
          <a:blip r:embed="rId4"/>
          <a:stretch>
            <a:fillRect/>
          </a:stretch>
        </p:blipFill>
        <p:spPr>
          <a:xfrm>
            <a:off x="2940945" y="3889510"/>
            <a:ext cx="5694412" cy="2030254"/>
          </a:xfrm>
          <a:prstGeom prst="rect">
            <a:avLst/>
          </a:prstGeom>
          <a:ln w="3175">
            <a:solidFill>
              <a:schemeClr val="bg1"/>
            </a:solidFill>
          </a:ln>
        </p:spPr>
      </p:pic>
      <p:sp>
        <p:nvSpPr>
          <p:cNvPr id="13" name="TextBox 12"/>
          <p:cNvSpPr txBox="1"/>
          <p:nvPr/>
        </p:nvSpPr>
        <p:spPr>
          <a:xfrm>
            <a:off x="3865887" y="6008239"/>
            <a:ext cx="3844528" cy="353943"/>
          </a:xfrm>
          <a:prstGeom prst="rect">
            <a:avLst/>
          </a:prstGeom>
          <a:noFill/>
        </p:spPr>
        <p:txBody>
          <a:bodyPr wrap="square" rtlCol="0">
            <a:spAutoFit/>
          </a:bodyPr>
          <a:lstStyle/>
          <a:p>
            <a:pPr algn="r" rtl="1"/>
            <a:r>
              <a:rPr lang="fa-IR" sz="1700" dirty="0">
                <a:latin typeface="Arial" panose="020B0604020202020204" pitchFamily="34" charset="0"/>
                <a:cs typeface="Arial" panose="020B0604020202020204" pitchFamily="34" charset="0"/>
              </a:rPr>
              <a:t>تقسیم بندی تصویر با استفاده از شبکه عصبی پیچشی</a:t>
            </a:r>
            <a:endParaRPr lang="en-US" sz="17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rotWithShape="1">
          <a:blip r:embed="rId5"/>
          <a:srcRect l="60297" t="30505" r="31662" b="56519"/>
          <a:stretch/>
        </p:blipFill>
        <p:spPr>
          <a:xfrm>
            <a:off x="9585122" y="835070"/>
            <a:ext cx="331544" cy="300940"/>
          </a:xfrm>
          <a:prstGeom prst="rect">
            <a:avLst/>
          </a:prstGeom>
        </p:spPr>
      </p:pic>
    </p:spTree>
    <p:custDataLst>
      <p:tags r:id="rId1"/>
    </p:custDataLst>
    <p:extLst>
      <p:ext uri="{BB962C8B-B14F-4D97-AF65-F5344CB8AC3E}">
        <p14:creationId xmlns:p14="http://schemas.microsoft.com/office/powerpoint/2010/main" val="88626708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0" y="6333200"/>
            <a:ext cx="731600" cy="524800"/>
          </a:xfrm>
        </p:spPr>
        <p:txBody>
          <a:bodyPr/>
          <a:lstStyle/>
          <a:p>
            <a:pPr algn="ctr"/>
            <a:fld id="{E11565FA-7072-4627-8569-9A94D1050C0C}" type="slidenum">
              <a:rPr lang="en-US" smtClean="0">
                <a:solidFill>
                  <a:schemeClr val="accent5">
                    <a:lumMod val="10000"/>
                  </a:schemeClr>
                </a:solidFill>
                <a:latin typeface="Arial" panose="020B0604020202020204" pitchFamily="34" charset="0"/>
                <a:cs typeface="Arial" panose="020B0604020202020204" pitchFamily="34" charset="0"/>
              </a:rPr>
              <a:pPr algn="ctr"/>
              <a:t>9</a:t>
            </a:fld>
            <a:endParaRPr lang="en-US" dirty="0">
              <a:solidFill>
                <a:schemeClr val="accent5">
                  <a:lumMod val="10000"/>
                </a:schemeClr>
              </a:solidFill>
              <a:latin typeface="Arial" panose="020B0604020202020204" pitchFamily="34" charset="0"/>
              <a:cs typeface="Arial" panose="020B0604020202020204" pitchFamily="34" charset="0"/>
            </a:endParaRPr>
          </a:p>
        </p:txBody>
      </p:sp>
      <p:sp>
        <p:nvSpPr>
          <p:cNvPr id="5" name="TextBox 4"/>
          <p:cNvSpPr txBox="1"/>
          <p:nvPr/>
        </p:nvSpPr>
        <p:spPr>
          <a:xfrm>
            <a:off x="1111169" y="662827"/>
            <a:ext cx="9053905" cy="3816429"/>
          </a:xfrm>
          <a:prstGeom prst="rect">
            <a:avLst/>
          </a:prstGeom>
          <a:noFill/>
        </p:spPr>
        <p:txBody>
          <a:bodyPr wrap="square" rtlCol="0">
            <a:spAutoFit/>
          </a:bodyPr>
          <a:lstStyle/>
          <a:p>
            <a:pPr algn="r" rtl="1"/>
            <a:r>
              <a:rPr lang="fa-IR" sz="2400" b="1" dirty="0">
                <a:latin typeface="Arial" panose="020B0604020202020204" pitchFamily="34" charset="0"/>
                <a:cs typeface="Arial" panose="020B0604020202020204" pitchFamily="34" charset="0"/>
              </a:rPr>
              <a:t>2-4. معرفی یک روش:</a:t>
            </a:r>
          </a:p>
          <a:p>
            <a:pPr algn="r" rtl="1"/>
            <a:r>
              <a:rPr lang="fa-IR" sz="1900" dirty="0">
                <a:latin typeface="Arial" panose="020B0604020202020204" pitchFamily="34" charset="0"/>
                <a:cs typeface="Arial" panose="020B0604020202020204" pitchFamily="34" charset="0"/>
              </a:rPr>
              <a:t>در این بخش به معرفی یک مثال </a:t>
            </a:r>
            <a:r>
              <a:rPr lang="fa-IR" sz="2000" dirty="0">
                <a:latin typeface="Arial" panose="020B0604020202020204" pitchFamily="34" charset="0"/>
              </a:rPr>
              <a:t>(</a:t>
            </a:r>
            <a:r>
              <a:rPr lang="fa-IR" sz="1600" dirty="0">
                <a:latin typeface="Arial" panose="020B0604020202020204" pitchFamily="34" charset="0"/>
                <a:hlinkClick r:id="" action="ppaction://noaction"/>
              </a:rPr>
              <a:t>مرجع </a:t>
            </a:r>
            <a:r>
              <a:rPr lang="en-US" sz="1600" dirty="0">
                <a:latin typeface="Arial" panose="020B0604020202020204" pitchFamily="34" charset="0"/>
                <a:cs typeface="Arial" panose="020B0604020202020204" pitchFamily="34" charset="0"/>
                <a:hlinkClick r:id="" action="ppaction://noaction"/>
              </a:rPr>
              <a:t>[4]</a:t>
            </a:r>
            <a:r>
              <a:rPr lang="fa-IR" sz="2000" dirty="0">
                <a:latin typeface="Arial" panose="020B0604020202020204" pitchFamily="34" charset="0"/>
              </a:rPr>
              <a:t>) </a:t>
            </a:r>
            <a:r>
              <a:rPr lang="fa-IR" sz="1900" dirty="0">
                <a:latin typeface="Arial" panose="020B0604020202020204" pitchFamily="34" charset="0"/>
                <a:cs typeface="Arial" panose="020B0604020202020204" pitchFamily="34" charset="0"/>
              </a:rPr>
              <a:t>از روش های جدید تقسیم بندی غدد در تصاویر بافت آسیب شناسی می پردازیم که در آن از زیرمجموعه ی خاصی از شبکه های عصبی پیچشی</a:t>
            </a:r>
            <a:r>
              <a:rPr lang="en-US" sz="1900" dirty="0">
                <a:latin typeface="Arial" panose="020B0604020202020204" pitchFamily="34" charset="0"/>
                <a:cs typeface="Arial" panose="020B0604020202020204" pitchFamily="34" charset="0"/>
              </a:rPr>
              <a:t> </a:t>
            </a:r>
            <a:r>
              <a:rPr lang="fa-IR" sz="1900" dirty="0">
                <a:latin typeface="Arial" panose="020B0604020202020204" pitchFamily="34" charset="0"/>
                <a:cs typeface="Arial" panose="020B0604020202020204" pitchFamily="34" charset="0"/>
              </a:rPr>
              <a:t>(</a:t>
            </a:r>
            <a:r>
              <a:rPr lang="en-US" sz="1900" dirty="0">
                <a:latin typeface="Arial" panose="020B0604020202020204" pitchFamily="34" charset="0"/>
                <a:cs typeface="Arial" panose="020B0604020202020204" pitchFamily="34" charset="0"/>
              </a:rPr>
              <a:t>CNNs</a:t>
            </a:r>
            <a:r>
              <a:rPr lang="fa-IR" sz="1900" dirty="0">
                <a:latin typeface="Arial" panose="020B0604020202020204" pitchFamily="34" charset="0"/>
                <a:cs typeface="Arial" panose="020B0604020202020204" pitchFamily="34" charset="0"/>
              </a:rPr>
              <a:t>)، یعنی </a:t>
            </a:r>
            <a:r>
              <a:rPr lang="fa-IR" sz="1900" b="1" dirty="0">
                <a:latin typeface="Arial" panose="020B0604020202020204" pitchFamily="34" charset="0"/>
                <a:cs typeface="Arial" panose="020B0604020202020204" pitchFamily="34" charset="0"/>
              </a:rPr>
              <a:t>شبکه های عصبی کاملاً پیچشی</a:t>
            </a:r>
            <a:r>
              <a:rPr lang="en-US" sz="1900" b="1" dirty="0">
                <a:latin typeface="Arial" panose="020B0604020202020204" pitchFamily="34" charset="0"/>
                <a:cs typeface="Arial" panose="020B0604020202020204" pitchFamily="34" charset="0"/>
              </a:rPr>
              <a:t> </a:t>
            </a:r>
            <a:r>
              <a:rPr lang="fa-IR" sz="1900" b="1" dirty="0">
                <a:latin typeface="Arial" panose="020B0604020202020204" pitchFamily="34" charset="0"/>
                <a:cs typeface="Arial" panose="020B0604020202020204" pitchFamily="34" charset="0"/>
              </a:rPr>
              <a:t>(</a:t>
            </a:r>
            <a:r>
              <a:rPr lang="en-US" sz="1900" b="1" dirty="0">
                <a:latin typeface="Arial" panose="020B0604020202020204" pitchFamily="34" charset="0"/>
                <a:cs typeface="Arial" panose="020B0604020202020204" pitchFamily="34" charset="0"/>
              </a:rPr>
              <a:t>FCNs</a:t>
            </a:r>
            <a:r>
              <a:rPr lang="fa-IR" sz="1900" b="1" dirty="0">
                <a:latin typeface="Arial" panose="020B0604020202020204" pitchFamily="34" charset="0"/>
                <a:cs typeface="Arial" panose="020B0604020202020204" pitchFamily="34" charset="0"/>
              </a:rPr>
              <a:t>)، </a:t>
            </a:r>
            <a:r>
              <a:rPr lang="fa-IR" sz="1900" dirty="0">
                <a:latin typeface="Arial" panose="020B0604020202020204" pitchFamily="34" charset="0"/>
                <a:cs typeface="Arial" panose="020B0604020202020204" pitchFamily="34" charset="0"/>
              </a:rPr>
              <a:t>استفاده شده است. </a:t>
            </a:r>
          </a:p>
          <a:p>
            <a:pPr algn="r" rtl="1"/>
            <a:endParaRPr lang="fa-IR" sz="1900" dirty="0">
              <a:latin typeface="Arial" panose="020B0604020202020204" pitchFamily="34" charset="0"/>
              <a:cs typeface="Arial" panose="020B0604020202020204" pitchFamily="34" charset="0"/>
            </a:endParaRPr>
          </a:p>
          <a:p>
            <a:pPr algn="r" rtl="1"/>
            <a:r>
              <a:rPr lang="fa-IR" sz="1900" dirty="0">
                <a:latin typeface="Arial" panose="020B0604020202020204" pitchFamily="34" charset="0"/>
                <a:cs typeface="Arial" panose="020B0604020202020204" pitchFamily="34" charset="0"/>
              </a:rPr>
              <a:t>در سال های قبل یک شبکه عصبی کاملاً پیچشی طوری پیاده سازی شده است که با بررسی پیکسل به پیکسل تصاویر، تصویرتقسیم بندی شده ی آنها را به عنوان خروجی ارائه می دهد. اما در این روش قدیمی، در مواردی که به علت وخامت بیماری، شکل غده تغییر یافته باشد، الگوریتم نمی تواند با دقتی مناسب خروجی را نمایش دهد.</a:t>
            </a:r>
          </a:p>
          <a:p>
            <a:pPr algn="r" rtl="1"/>
            <a:r>
              <a:rPr lang="fa-IR" sz="1900" dirty="0">
                <a:latin typeface="Arial" panose="020B0604020202020204" pitchFamily="34" charset="0"/>
                <a:cs typeface="Arial" panose="020B0604020202020204" pitchFamily="34" charset="0"/>
              </a:rPr>
              <a:t>برای حل این مشکل از یک شبکه ی دیگر استفاده می شود که در آن مرزهای اطراف غدد در تصویری دیگرمشخص می شوند .</a:t>
            </a:r>
          </a:p>
          <a:p>
            <a:pPr algn="r" rtl="1"/>
            <a:r>
              <a:rPr lang="fa-IR" sz="1900" dirty="0">
                <a:latin typeface="Arial" panose="020B0604020202020204" pitchFamily="34" charset="0"/>
                <a:cs typeface="Arial" panose="020B0604020202020204" pitchFamily="34" charset="0"/>
              </a:rPr>
              <a:t>در نتیجه با ادغام این دو شبکه در یک شبکه ی اصلی، نتیجه ی خروجی اشتراک این دو تصویر است و حتی اگر شکل غده تغییر یافته باشد، به علت تشخیص مرزها، تصویر خروجی نتیجه ای با دقت بیشتر خواهد بود.</a:t>
            </a:r>
            <a:endParaRPr lang="en-US" sz="1900"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srcRect l="13640" t="38040" r="24866" b="19689"/>
          <a:stretch/>
        </p:blipFill>
        <p:spPr>
          <a:xfrm>
            <a:off x="3260130" y="4340757"/>
            <a:ext cx="6510394" cy="2517243"/>
          </a:xfrm>
          <a:prstGeom prst="rect">
            <a:avLst/>
          </a:prstGeom>
        </p:spPr>
      </p:pic>
    </p:spTree>
    <p:custDataLst>
      <p:tags r:id="rId1"/>
    </p:custDataLst>
    <p:extLst>
      <p:ext uri="{BB962C8B-B14F-4D97-AF65-F5344CB8AC3E}">
        <p14:creationId xmlns:p14="http://schemas.microsoft.com/office/powerpoint/2010/main" val="3255437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2|9.4"/>
</p:tagLst>
</file>

<file path=ppt/tags/tag2.xml><?xml version="1.0" encoding="utf-8"?>
<p:tagLst xmlns:a="http://schemas.openxmlformats.org/drawingml/2006/main" xmlns:r="http://schemas.openxmlformats.org/officeDocument/2006/relationships" xmlns:p="http://schemas.openxmlformats.org/presentationml/2006/main">
  <p:tag name="TIMING" val="|6.2"/>
</p:tagLst>
</file>

<file path=ppt/tags/tag3.xml><?xml version="1.0" encoding="utf-8"?>
<p:tagLst xmlns:a="http://schemas.openxmlformats.org/drawingml/2006/main" xmlns:r="http://schemas.openxmlformats.org/officeDocument/2006/relationships" xmlns:p="http://schemas.openxmlformats.org/presentationml/2006/main">
  <p:tag name="TIMING" val="|27.3"/>
</p:tagLst>
</file>

<file path=ppt/tags/tag4.xml><?xml version="1.0" encoding="utf-8"?>
<p:tagLst xmlns:a="http://schemas.openxmlformats.org/drawingml/2006/main" xmlns:r="http://schemas.openxmlformats.org/officeDocument/2006/relationships" xmlns:p="http://schemas.openxmlformats.org/presentationml/2006/main">
  <p:tag name="TIMING" val="|9.5|2|3.1"/>
</p:tagLst>
</file>

<file path=ppt/tags/tag5.xml><?xml version="1.0" encoding="utf-8"?>
<p:tagLst xmlns:a="http://schemas.openxmlformats.org/drawingml/2006/main" xmlns:r="http://schemas.openxmlformats.org/officeDocument/2006/relationships" xmlns:p="http://schemas.openxmlformats.org/presentationml/2006/main">
  <p:tag name="TIMING" val="|2.8|5.3"/>
</p:tagLst>
</file>

<file path=ppt/tags/tag6.xml><?xml version="1.0" encoding="utf-8"?>
<p:tagLst xmlns:a="http://schemas.openxmlformats.org/drawingml/2006/main" xmlns:r="http://schemas.openxmlformats.org/officeDocument/2006/relationships" xmlns:p="http://schemas.openxmlformats.org/presentationml/2006/main">
  <p:tag name="TIMING" val="|4.2|10.3|2.8|10.5|10.9|8.3|5.5"/>
</p:tagLst>
</file>

<file path=ppt/tags/tag7.xml><?xml version="1.0" encoding="utf-8"?>
<p:tagLst xmlns:a="http://schemas.openxmlformats.org/drawingml/2006/main" xmlns:r="http://schemas.openxmlformats.org/officeDocument/2006/relationships" xmlns:p="http://schemas.openxmlformats.org/presentationml/2006/main">
  <p:tag name="TIMING" val="|1"/>
</p:tagLst>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874</TotalTime>
  <Words>1685</Words>
  <Application>Microsoft Office PowerPoint</Application>
  <PresentationFormat>Widescreen</PresentationFormat>
  <Paragraphs>129</Paragraphs>
  <Slides>14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Roboto Slab</vt:lpstr>
      <vt:lpstr>Source Sans Pro</vt:lpstr>
      <vt:lpstr>Wingdings</vt:lpstr>
      <vt:lpstr>Cordelia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چالش ها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shabake</dc:creator>
  <cp:lastModifiedBy>Marzieh Alidadi</cp:lastModifiedBy>
  <cp:revision>127</cp:revision>
  <dcterms:created xsi:type="dcterms:W3CDTF">2020-05-02T12:37:31Z</dcterms:created>
  <dcterms:modified xsi:type="dcterms:W3CDTF">2024-10-07T05:49:46Z</dcterms:modified>
</cp:coreProperties>
</file>